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18"/>
  </p:notesMasterIdLst>
  <p:sldIdLst>
    <p:sldId id="256" r:id="rId2"/>
    <p:sldId id="283" r:id="rId3"/>
    <p:sldId id="286" r:id="rId4"/>
    <p:sldId id="262" r:id="rId5"/>
    <p:sldId id="289" r:id="rId6"/>
    <p:sldId id="275" r:id="rId7"/>
    <p:sldId id="265" r:id="rId8"/>
    <p:sldId id="260" r:id="rId9"/>
    <p:sldId id="261" r:id="rId10"/>
    <p:sldId id="263" r:id="rId11"/>
    <p:sldId id="264" r:id="rId12"/>
    <p:sldId id="271" r:id="rId13"/>
    <p:sldId id="272" r:id="rId14"/>
    <p:sldId id="276" r:id="rId15"/>
    <p:sldId id="287" r:id="rId16"/>
    <p:sldId id="28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0"/>
    <p:restoredTop sz="72109"/>
  </p:normalViewPr>
  <p:slideViewPr>
    <p:cSldViewPr snapToGrid="0">
      <p:cViewPr>
        <p:scale>
          <a:sx n="75" d="100"/>
          <a:sy n="75" d="100"/>
        </p:scale>
        <p:origin x="2576" y="504"/>
      </p:cViewPr>
      <p:guideLst/>
    </p:cSldViewPr>
  </p:slideViewPr>
  <p:notesTextViewPr>
    <p:cViewPr>
      <p:scale>
        <a:sx n="114" d="100"/>
        <a:sy n="114"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svg>
</file>

<file path=ppt/media/image11.png>
</file>

<file path=ppt/media/image15.jpeg>
</file>

<file path=ppt/media/image16.jpeg>
</file>

<file path=ppt/media/image17.png>
</file>

<file path=ppt/media/image2.png>
</file>

<file path=ppt/media/image3.svg>
</file>

<file path=ppt/media/image4.png>
</file>

<file path=ppt/media/image5.png>
</file>

<file path=ppt/media/image6.pn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E3D9E7-BE6E-1944-9E12-07B67BAC0C98}" type="datetimeFigureOut">
              <a:rPr lang="en-US" smtClean="0"/>
              <a:t>9/10/24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C2408D-71E6-924A-9EFB-C5B6B0DB3BE4}" type="slidenum">
              <a:rPr lang="en-US" smtClean="0"/>
              <a:t>‹#›</a:t>
            </a:fld>
            <a:endParaRPr lang="en-US"/>
          </a:p>
        </p:txBody>
      </p:sp>
    </p:spTree>
    <p:extLst>
      <p:ext uri="{BB962C8B-B14F-4D97-AF65-F5344CB8AC3E}">
        <p14:creationId xmlns:p14="http://schemas.microsoft.com/office/powerpoint/2010/main" val="8815689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a:t>
            </a:fld>
            <a:endParaRPr lang="en-US"/>
          </a:p>
        </p:txBody>
      </p:sp>
    </p:spTree>
    <p:extLst>
      <p:ext uri="{BB962C8B-B14F-4D97-AF65-F5344CB8AC3E}">
        <p14:creationId xmlns:p14="http://schemas.microsoft.com/office/powerpoint/2010/main" val="1354822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11</a:t>
            </a:fld>
            <a:endParaRPr lang="en-US"/>
          </a:p>
        </p:txBody>
      </p:sp>
    </p:spTree>
    <p:extLst>
      <p:ext uri="{BB962C8B-B14F-4D97-AF65-F5344CB8AC3E}">
        <p14:creationId xmlns:p14="http://schemas.microsoft.com/office/powerpoint/2010/main" val="13628059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01C2408D-71E6-924A-9EFB-C5B6B0DB3BE4}" type="slidenum">
              <a:rPr lang="en-US" smtClean="0"/>
              <a:t>12</a:t>
            </a:fld>
            <a:endParaRPr lang="en-US"/>
          </a:p>
        </p:txBody>
      </p:sp>
    </p:spTree>
    <p:extLst>
      <p:ext uri="{BB962C8B-B14F-4D97-AF65-F5344CB8AC3E}">
        <p14:creationId xmlns:p14="http://schemas.microsoft.com/office/powerpoint/2010/main" val="1211750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13</a:t>
            </a:fld>
            <a:endParaRPr lang="en-US"/>
          </a:p>
        </p:txBody>
      </p:sp>
    </p:spTree>
    <p:extLst>
      <p:ext uri="{BB962C8B-B14F-4D97-AF65-F5344CB8AC3E}">
        <p14:creationId xmlns:p14="http://schemas.microsoft.com/office/powerpoint/2010/main" val="2115500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14</a:t>
            </a:fld>
            <a:endParaRPr lang="en-US"/>
          </a:p>
        </p:txBody>
      </p:sp>
    </p:spTree>
    <p:extLst>
      <p:ext uri="{BB962C8B-B14F-4D97-AF65-F5344CB8AC3E}">
        <p14:creationId xmlns:p14="http://schemas.microsoft.com/office/powerpoint/2010/main" val="33503409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15</a:t>
            </a:fld>
            <a:endParaRPr lang="en-US"/>
          </a:p>
        </p:txBody>
      </p:sp>
    </p:spTree>
    <p:extLst>
      <p:ext uri="{BB962C8B-B14F-4D97-AF65-F5344CB8AC3E}">
        <p14:creationId xmlns:p14="http://schemas.microsoft.com/office/powerpoint/2010/main" val="1770444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16</a:t>
            </a:fld>
            <a:endParaRPr lang="en-US"/>
          </a:p>
        </p:txBody>
      </p:sp>
    </p:spTree>
    <p:extLst>
      <p:ext uri="{BB962C8B-B14F-4D97-AF65-F5344CB8AC3E}">
        <p14:creationId xmlns:p14="http://schemas.microsoft.com/office/powerpoint/2010/main" val="3454225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recent years, pharmacy care has become an increasingly important component of primary healthcare. And this is largely because pharmacists have transitioned beyond their traditional role in solely medicine dispensing to an increasingly clinical role focused on patient-centered care. Most recently, pharmacists across the US have played a massive part in the fight against Covid-19. This figure here on the right from a 2020 study on the role of pharmacists in the pandemic highlights that pharmacists can monitor and manage chronic conditions, clarify health misconceptions, screen patients for diseases (infectious and chronic), deliver vaccines, as well as other responsibilities. And, Evidence has also shown that pharmacists are particularly valuable for reaching underserved and rural populations, as they as are typically conveniently located in community settings, have extended operational hours, and don’t require appointments.</a:t>
            </a:r>
          </a:p>
        </p:txBody>
      </p:sp>
      <p:sp>
        <p:nvSpPr>
          <p:cNvPr id="4" name="Slide Number Placeholder 3"/>
          <p:cNvSpPr>
            <a:spLocks noGrp="1"/>
          </p:cNvSpPr>
          <p:nvPr>
            <p:ph type="sldNum" sz="quarter" idx="5"/>
          </p:nvPr>
        </p:nvSpPr>
        <p:spPr/>
        <p:txBody>
          <a:bodyPr/>
          <a:lstStyle/>
          <a:p>
            <a:fld id="{01C2408D-71E6-924A-9EFB-C5B6B0DB3BE4}" type="slidenum">
              <a:rPr lang="en-US" smtClean="0"/>
              <a:t>2</a:t>
            </a:fld>
            <a:endParaRPr lang="en-US"/>
          </a:p>
        </p:txBody>
      </p:sp>
    </p:spTree>
    <p:extLst>
      <p:ext uri="{BB962C8B-B14F-4D97-AF65-F5344CB8AC3E}">
        <p14:creationId xmlns:p14="http://schemas.microsoft.com/office/powerpoint/2010/main" val="2095092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3</a:t>
            </a:fld>
            <a:endParaRPr lang="en-US"/>
          </a:p>
        </p:txBody>
      </p:sp>
    </p:spTree>
    <p:extLst>
      <p:ext uri="{BB962C8B-B14F-4D97-AF65-F5344CB8AC3E}">
        <p14:creationId xmlns:p14="http://schemas.microsoft.com/office/powerpoint/2010/main" val="3993201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4</a:t>
            </a:fld>
            <a:endParaRPr lang="en-US"/>
          </a:p>
        </p:txBody>
      </p:sp>
    </p:spTree>
    <p:extLst>
      <p:ext uri="{BB962C8B-B14F-4D97-AF65-F5344CB8AC3E}">
        <p14:creationId xmlns:p14="http://schemas.microsoft.com/office/powerpoint/2010/main" val="4150353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5</a:t>
            </a:fld>
            <a:endParaRPr lang="en-US"/>
          </a:p>
        </p:txBody>
      </p:sp>
    </p:spTree>
    <p:extLst>
      <p:ext uri="{BB962C8B-B14F-4D97-AF65-F5344CB8AC3E}">
        <p14:creationId xmlns:p14="http://schemas.microsoft.com/office/powerpoint/2010/main" val="3025924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15000"/>
              </a:lnSpc>
              <a:spcBef>
                <a:spcPts val="0"/>
              </a:spcBef>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1C2408D-71E6-924A-9EFB-C5B6B0DB3BE4}" type="slidenum">
              <a:rPr lang="en-US" smtClean="0"/>
              <a:t>6</a:t>
            </a:fld>
            <a:endParaRPr lang="en-US"/>
          </a:p>
        </p:txBody>
      </p:sp>
    </p:spTree>
    <p:extLst>
      <p:ext uri="{BB962C8B-B14F-4D97-AF65-F5344CB8AC3E}">
        <p14:creationId xmlns:p14="http://schemas.microsoft.com/office/powerpoint/2010/main" val="4079128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Arial" panose="020B0604020202020204" pitchFamily="34" charset="0"/>
              </a:rPr>
              <a:t>This method yields relative town-level accessibility scores for each Vermont county subdivision, which represent our best approximation of the service-to-population ratios for each of these areas. The presented accessibility scores can be interpreted as the number of retail pharmacists per 10,000 people available nearby, where two technicians are equivalent to a pharmacist and ‘nearby’ is determined by the distance thresholds and weights. </a:t>
            </a:r>
            <a:r>
              <a:rPr lang="en-US" sz="1800" kern="100" dirty="0">
                <a:effectLst/>
                <a:latin typeface="Aptos" panose="020B0004020202020204" pitchFamily="34" charset="0"/>
                <a:ea typeface="Aptos" panose="020B0004020202020204" pitchFamily="34" charset="0"/>
                <a:cs typeface="Arial" panose="020B0604020202020204" pitchFamily="34" charset="0"/>
              </a:rPr>
              <a:t> </a:t>
            </a:r>
          </a:p>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7</a:t>
            </a:fld>
            <a:endParaRPr lang="en-US"/>
          </a:p>
        </p:txBody>
      </p:sp>
    </p:spTree>
    <p:extLst>
      <p:ext uri="{BB962C8B-B14F-4D97-AF65-F5344CB8AC3E}">
        <p14:creationId xmlns:p14="http://schemas.microsoft.com/office/powerpoint/2010/main" val="1462672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9</a:t>
            </a:fld>
            <a:endParaRPr lang="en-US"/>
          </a:p>
        </p:txBody>
      </p:sp>
    </p:spTree>
    <p:extLst>
      <p:ext uri="{BB962C8B-B14F-4D97-AF65-F5344CB8AC3E}">
        <p14:creationId xmlns:p14="http://schemas.microsoft.com/office/powerpoint/2010/main" val="793932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C2408D-71E6-924A-9EFB-C5B6B0DB3BE4}" type="slidenum">
              <a:rPr lang="en-US" smtClean="0"/>
              <a:t>10</a:t>
            </a:fld>
            <a:endParaRPr lang="en-US"/>
          </a:p>
        </p:txBody>
      </p:sp>
    </p:spTree>
    <p:extLst>
      <p:ext uri="{BB962C8B-B14F-4D97-AF65-F5344CB8AC3E}">
        <p14:creationId xmlns:p14="http://schemas.microsoft.com/office/powerpoint/2010/main" val="7263959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5A8CB63-AD65-4C4B-9924-EC45C0B52464}"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2296899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A8CB63-AD65-4C4B-9924-EC45C0B52464}"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1437828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A8CB63-AD65-4C4B-9924-EC45C0B52464}"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649642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A8CB63-AD65-4C4B-9924-EC45C0B52464}"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1736424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A8CB63-AD65-4C4B-9924-EC45C0B52464}" type="datetimeFigureOut">
              <a:rPr lang="en-US" smtClean="0"/>
              <a:t>9/10/24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2025747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A8CB63-AD65-4C4B-9924-EC45C0B52464}"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423913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5A8CB63-AD65-4C4B-9924-EC45C0B52464}" type="datetimeFigureOut">
              <a:rPr lang="en-US" smtClean="0"/>
              <a:t>9/10/24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3359450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5A8CB63-AD65-4C4B-9924-EC45C0B52464}" type="datetimeFigureOut">
              <a:rPr lang="en-US" smtClean="0"/>
              <a:t>9/10/24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2694724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A8CB63-AD65-4C4B-9924-EC45C0B52464}" type="datetimeFigureOut">
              <a:rPr lang="en-US" smtClean="0"/>
              <a:t>9/10/24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4288546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8CB63-AD65-4C4B-9924-EC45C0B52464}"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1014273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5A8CB63-AD65-4C4B-9924-EC45C0B52464}" type="datetimeFigureOut">
              <a:rPr lang="en-US" smtClean="0"/>
              <a:t>9/10/24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2512E8-3D6E-B648-9889-992526F90D74}" type="slidenum">
              <a:rPr lang="en-US" smtClean="0"/>
              <a:t>‹#›</a:t>
            </a:fld>
            <a:endParaRPr lang="en-US"/>
          </a:p>
        </p:txBody>
      </p:sp>
    </p:spTree>
    <p:extLst>
      <p:ext uri="{BB962C8B-B14F-4D97-AF65-F5344CB8AC3E}">
        <p14:creationId xmlns:p14="http://schemas.microsoft.com/office/powerpoint/2010/main" val="3333579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8CB63-AD65-4C4B-9924-EC45C0B52464}" type="datetimeFigureOut">
              <a:rPr lang="en-US" smtClean="0"/>
              <a:t>9/10/24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2512E8-3D6E-B648-9889-992526F90D74}" type="slidenum">
              <a:rPr lang="en-US" smtClean="0"/>
              <a:t>‹#›</a:t>
            </a:fld>
            <a:endParaRPr lang="en-US"/>
          </a:p>
        </p:txBody>
      </p:sp>
    </p:spTree>
    <p:extLst>
      <p:ext uri="{BB962C8B-B14F-4D97-AF65-F5344CB8AC3E}">
        <p14:creationId xmlns:p14="http://schemas.microsoft.com/office/powerpoint/2010/main" val="3867687134"/>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file:////Users/samroubin/Library/Group%20Containers/UBF8T346G9.ms/WebArchiveCopyPasteTempFiles/com.microsoft.Word/figure5.jpg%3fraw=tru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file:////Users/samroubin/Library/Group%20Containers/UBF8T346G9.ms/WebArchiveCopyPasteTempFiles/com.microsoft.Word/figure8.jpg%3fraw=true"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56866-8730-F033-7413-C29FF5EF2F6A}"/>
              </a:ext>
            </a:extLst>
          </p:cNvPr>
          <p:cNvSpPr>
            <a:spLocks noGrp="1"/>
          </p:cNvSpPr>
          <p:nvPr>
            <p:ph type="ctrTitle"/>
          </p:nvPr>
        </p:nvSpPr>
        <p:spPr>
          <a:xfrm>
            <a:off x="1524000" y="985882"/>
            <a:ext cx="9144000" cy="2387600"/>
          </a:xfrm>
        </p:spPr>
        <p:txBody>
          <a:bodyPr>
            <a:normAutofit fontScale="90000"/>
          </a:bodyPr>
          <a:lstStyle/>
          <a:p>
            <a:r>
              <a:rPr lang="en-US" dirty="0"/>
              <a:t>Assessing the Spatio-Temporal Accessibility of Pharmacy Care in Vermont, USA</a:t>
            </a:r>
          </a:p>
        </p:txBody>
      </p:sp>
      <p:sp>
        <p:nvSpPr>
          <p:cNvPr id="3" name="Subtitle 2">
            <a:extLst>
              <a:ext uri="{FF2B5EF4-FFF2-40B4-BE49-F238E27FC236}">
                <a16:creationId xmlns:a16="http://schemas.microsoft.com/office/drawing/2014/main" id="{AF2804F9-7EE0-6353-C8D5-04B5785D227B}"/>
              </a:ext>
            </a:extLst>
          </p:cNvPr>
          <p:cNvSpPr>
            <a:spLocks noGrp="1"/>
          </p:cNvSpPr>
          <p:nvPr>
            <p:ph type="subTitle" idx="1"/>
          </p:nvPr>
        </p:nvSpPr>
        <p:spPr>
          <a:xfrm>
            <a:off x="1420515" y="4866122"/>
            <a:ext cx="9144000" cy="804332"/>
          </a:xfrm>
        </p:spPr>
        <p:txBody>
          <a:bodyPr>
            <a:normAutofit/>
          </a:bodyPr>
          <a:lstStyle/>
          <a:p>
            <a:r>
              <a:rPr lang="en-US" sz="1600" baseline="30000" dirty="0"/>
              <a:t>1</a:t>
            </a:r>
            <a:r>
              <a:rPr lang="en-US" sz="1600" dirty="0"/>
              <a:t>Department of Geography, Middlebury College</a:t>
            </a:r>
          </a:p>
          <a:p>
            <a:r>
              <a:rPr lang="en-US" sz="1600" baseline="30000" dirty="0"/>
              <a:t>2</a:t>
            </a:r>
            <a:r>
              <a:rPr lang="en-US" sz="1600" dirty="0"/>
              <a:t>Department of Geography, University of California Santa Barbara</a:t>
            </a:r>
          </a:p>
        </p:txBody>
      </p:sp>
      <p:pic>
        <p:nvPicPr>
          <p:cNvPr id="6" name="Picture 5" descr="A blue and black logo&#10;&#10;Description automatically generated">
            <a:extLst>
              <a:ext uri="{FF2B5EF4-FFF2-40B4-BE49-F238E27FC236}">
                <a16:creationId xmlns:a16="http://schemas.microsoft.com/office/drawing/2014/main" id="{F103662D-8BFD-93BE-A1B3-D144D611A9E6}"/>
              </a:ext>
            </a:extLst>
          </p:cNvPr>
          <p:cNvPicPr>
            <a:picLocks noChangeAspect="1"/>
          </p:cNvPicPr>
          <p:nvPr/>
        </p:nvPicPr>
        <p:blipFill>
          <a:blip r:embed="rId3"/>
          <a:stretch>
            <a:fillRect/>
          </a:stretch>
        </p:blipFill>
        <p:spPr>
          <a:xfrm>
            <a:off x="248210" y="5633377"/>
            <a:ext cx="2929956" cy="1111660"/>
          </a:xfrm>
          <a:prstGeom prst="rect">
            <a:avLst/>
          </a:prstGeom>
        </p:spPr>
      </p:pic>
      <p:pic>
        <p:nvPicPr>
          <p:cNvPr id="8" name="Graphic 7">
            <a:extLst>
              <a:ext uri="{FF2B5EF4-FFF2-40B4-BE49-F238E27FC236}">
                <a16:creationId xmlns:a16="http://schemas.microsoft.com/office/drawing/2014/main" id="{87754872-98F2-5576-562A-CA79F17EC74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053146" y="5745892"/>
            <a:ext cx="3022739" cy="983537"/>
          </a:xfrm>
          <a:prstGeom prst="rect">
            <a:avLst/>
          </a:prstGeom>
        </p:spPr>
      </p:pic>
      <p:sp>
        <p:nvSpPr>
          <p:cNvPr id="9" name="TextBox 8">
            <a:extLst>
              <a:ext uri="{FF2B5EF4-FFF2-40B4-BE49-F238E27FC236}">
                <a16:creationId xmlns:a16="http://schemas.microsoft.com/office/drawing/2014/main" id="{90ECCDB5-B999-7B10-8744-912144603F3F}"/>
              </a:ext>
            </a:extLst>
          </p:cNvPr>
          <p:cNvSpPr txBox="1"/>
          <p:nvPr/>
        </p:nvSpPr>
        <p:spPr>
          <a:xfrm>
            <a:off x="3422324" y="3902236"/>
            <a:ext cx="5140382" cy="400110"/>
          </a:xfrm>
          <a:prstGeom prst="rect">
            <a:avLst/>
          </a:prstGeom>
          <a:noFill/>
        </p:spPr>
        <p:txBody>
          <a:bodyPr wrap="none" rtlCol="0">
            <a:spAutoFit/>
          </a:bodyPr>
          <a:lstStyle/>
          <a:p>
            <a:r>
              <a:rPr lang="en-US" sz="2000" dirty="0"/>
              <a:t>Sam Roubin</a:t>
            </a:r>
            <a:r>
              <a:rPr lang="en-US" sz="2000" baseline="30000" dirty="0"/>
              <a:t>1</a:t>
            </a:r>
            <a:r>
              <a:rPr lang="en-US" sz="2000" dirty="0"/>
              <a:t>, Joseph Holler</a:t>
            </a:r>
            <a:r>
              <a:rPr lang="en-US" sz="2000" baseline="30000" dirty="0"/>
              <a:t>1</a:t>
            </a:r>
            <a:r>
              <a:rPr lang="en-US" sz="2000" dirty="0"/>
              <a:t>, and Peter Kedron</a:t>
            </a:r>
            <a:r>
              <a:rPr lang="en-US" sz="2000" baseline="30000" dirty="0"/>
              <a:t>2</a:t>
            </a:r>
            <a:endParaRPr lang="en-US" sz="2000" dirty="0"/>
          </a:p>
        </p:txBody>
      </p:sp>
      <p:sp>
        <p:nvSpPr>
          <p:cNvPr id="4" name="TextBox 3">
            <a:extLst>
              <a:ext uri="{FF2B5EF4-FFF2-40B4-BE49-F238E27FC236}">
                <a16:creationId xmlns:a16="http://schemas.microsoft.com/office/drawing/2014/main" id="{694A5200-8D83-9639-870F-99DAB8C84AC1}"/>
              </a:ext>
            </a:extLst>
          </p:cNvPr>
          <p:cNvSpPr txBox="1"/>
          <p:nvPr/>
        </p:nvSpPr>
        <p:spPr>
          <a:xfrm>
            <a:off x="4915970" y="6070062"/>
            <a:ext cx="2153090" cy="369332"/>
          </a:xfrm>
          <a:prstGeom prst="rect">
            <a:avLst/>
          </a:prstGeom>
          <a:noFill/>
        </p:spPr>
        <p:txBody>
          <a:bodyPr wrap="none" rtlCol="0">
            <a:spAutoFit/>
          </a:bodyPr>
          <a:lstStyle/>
          <a:p>
            <a:r>
              <a:rPr lang="en-US" dirty="0"/>
              <a:t>AAG 2024, April 16th</a:t>
            </a:r>
          </a:p>
        </p:txBody>
      </p:sp>
    </p:spTree>
    <p:extLst>
      <p:ext uri="{BB962C8B-B14F-4D97-AF65-F5344CB8AC3E}">
        <p14:creationId xmlns:p14="http://schemas.microsoft.com/office/powerpoint/2010/main" val="1101606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AA6543-06D1-FA7C-2557-69E05F968D36}"/>
              </a:ext>
            </a:extLst>
          </p:cNvPr>
          <p:cNvSpPr>
            <a:spLocks noGrp="1"/>
          </p:cNvSpPr>
          <p:nvPr>
            <p:ph type="title"/>
          </p:nvPr>
        </p:nvSpPr>
        <p:spPr>
          <a:xfrm>
            <a:off x="297828" y="398212"/>
            <a:ext cx="10515600" cy="1325563"/>
          </a:xfrm>
        </p:spPr>
        <p:txBody>
          <a:bodyPr/>
          <a:lstStyle/>
          <a:p>
            <a:r>
              <a:rPr lang="en-US" dirty="0"/>
              <a:t>Question 2: Temporal Dimension of Access</a:t>
            </a:r>
          </a:p>
        </p:txBody>
      </p:sp>
      <p:graphicFrame>
        <p:nvGraphicFramePr>
          <p:cNvPr id="3" name="Table 2">
            <a:extLst>
              <a:ext uri="{FF2B5EF4-FFF2-40B4-BE49-F238E27FC236}">
                <a16:creationId xmlns:a16="http://schemas.microsoft.com/office/drawing/2014/main" id="{0A47A0E8-3EDE-D490-DC96-0045E5248C90}"/>
              </a:ext>
            </a:extLst>
          </p:cNvPr>
          <p:cNvGraphicFramePr>
            <a:graphicFrameLocks noGrp="1"/>
          </p:cNvGraphicFramePr>
          <p:nvPr>
            <p:extLst>
              <p:ext uri="{D42A27DB-BD31-4B8C-83A1-F6EECF244321}">
                <p14:modId xmlns:p14="http://schemas.microsoft.com/office/powerpoint/2010/main" val="1263562747"/>
              </p:ext>
            </p:extLst>
          </p:nvPr>
        </p:nvGraphicFramePr>
        <p:xfrm>
          <a:off x="206284" y="4651875"/>
          <a:ext cx="4909377" cy="1512059"/>
        </p:xfrm>
        <a:graphic>
          <a:graphicData uri="http://schemas.openxmlformats.org/drawingml/2006/table">
            <a:tbl>
              <a:tblPr firstRow="1" bandRow="1">
                <a:tableStyleId>{5C22544A-7EE6-4342-B048-85BDC9FD1C3A}</a:tableStyleId>
              </a:tblPr>
              <a:tblGrid>
                <a:gridCol w="2797773">
                  <a:extLst>
                    <a:ext uri="{9D8B030D-6E8A-4147-A177-3AD203B41FA5}">
                      <a16:colId xmlns:a16="http://schemas.microsoft.com/office/drawing/2014/main" val="3801216046"/>
                    </a:ext>
                  </a:extLst>
                </a:gridCol>
                <a:gridCol w="2111604">
                  <a:extLst>
                    <a:ext uri="{9D8B030D-6E8A-4147-A177-3AD203B41FA5}">
                      <a16:colId xmlns:a16="http://schemas.microsoft.com/office/drawing/2014/main" val="4201157554"/>
                    </a:ext>
                  </a:extLst>
                </a:gridCol>
              </a:tblGrid>
              <a:tr h="414779">
                <a:tc>
                  <a:txBody>
                    <a:bodyPr/>
                    <a:lstStyle/>
                    <a:p>
                      <a:r>
                        <a:rPr lang="en-US" dirty="0"/>
                        <a:t>Day</a:t>
                      </a:r>
                    </a:p>
                  </a:txBody>
                  <a:tcPr/>
                </a:tc>
                <a:tc>
                  <a:txBody>
                    <a:bodyPr/>
                    <a:lstStyle/>
                    <a:p>
                      <a:r>
                        <a:rPr lang="en-US" dirty="0"/>
                        <a:t>Mean Accessibility</a:t>
                      </a:r>
                    </a:p>
                  </a:txBody>
                  <a:tcPr/>
                </a:tc>
                <a:extLst>
                  <a:ext uri="{0D108BD9-81ED-4DB2-BD59-A6C34878D82A}">
                    <a16:rowId xmlns:a16="http://schemas.microsoft.com/office/drawing/2014/main" val="1997578112"/>
                  </a:ext>
                </a:extLst>
              </a:tr>
              <a:tr h="322455">
                <a:tc>
                  <a:txBody>
                    <a:bodyPr/>
                    <a:lstStyle/>
                    <a:p>
                      <a:r>
                        <a:rPr lang="en-US" dirty="0"/>
                        <a:t>Weekday</a:t>
                      </a:r>
                    </a:p>
                  </a:txBody>
                  <a:tcPr/>
                </a:tc>
                <a:tc>
                  <a:txBody>
                    <a:bodyPr/>
                    <a:lstStyle/>
                    <a:p>
                      <a:r>
                        <a:rPr lang="en-US" dirty="0"/>
                        <a:t>3.41</a:t>
                      </a:r>
                    </a:p>
                  </a:txBody>
                  <a:tcPr/>
                </a:tc>
                <a:extLst>
                  <a:ext uri="{0D108BD9-81ED-4DB2-BD59-A6C34878D82A}">
                    <a16:rowId xmlns:a16="http://schemas.microsoft.com/office/drawing/2014/main" val="2482297196"/>
                  </a:ext>
                </a:extLst>
              </a:tr>
              <a:tr h="322455">
                <a:tc>
                  <a:txBody>
                    <a:bodyPr/>
                    <a:lstStyle/>
                    <a:p>
                      <a:r>
                        <a:rPr lang="en-US" dirty="0"/>
                        <a:t>Saturday</a:t>
                      </a:r>
                    </a:p>
                  </a:txBody>
                  <a:tcPr/>
                </a:tc>
                <a:tc>
                  <a:txBody>
                    <a:bodyPr/>
                    <a:lstStyle/>
                    <a:p>
                      <a:r>
                        <a:rPr lang="en-US" dirty="0"/>
                        <a:t>2.02</a:t>
                      </a:r>
                    </a:p>
                  </a:txBody>
                  <a:tcPr/>
                </a:tc>
                <a:extLst>
                  <a:ext uri="{0D108BD9-81ED-4DB2-BD59-A6C34878D82A}">
                    <a16:rowId xmlns:a16="http://schemas.microsoft.com/office/drawing/2014/main" val="635605842"/>
                  </a:ext>
                </a:extLst>
              </a:tr>
              <a:tr h="167856">
                <a:tc>
                  <a:txBody>
                    <a:bodyPr/>
                    <a:lstStyle/>
                    <a:p>
                      <a:r>
                        <a:rPr lang="en-US" dirty="0"/>
                        <a:t>Sunday </a:t>
                      </a:r>
                    </a:p>
                  </a:txBody>
                  <a:tcPr/>
                </a:tc>
                <a:tc>
                  <a:txBody>
                    <a:bodyPr/>
                    <a:lstStyle/>
                    <a:p>
                      <a:r>
                        <a:rPr lang="en-US" dirty="0"/>
                        <a:t>1.43</a:t>
                      </a:r>
                    </a:p>
                  </a:txBody>
                  <a:tcPr/>
                </a:tc>
                <a:extLst>
                  <a:ext uri="{0D108BD9-81ED-4DB2-BD59-A6C34878D82A}">
                    <a16:rowId xmlns:a16="http://schemas.microsoft.com/office/drawing/2014/main" val="1735077821"/>
                  </a:ext>
                </a:extLst>
              </a:tr>
            </a:tbl>
          </a:graphicData>
        </a:graphic>
      </p:graphicFrame>
      <p:sp>
        <p:nvSpPr>
          <p:cNvPr id="7" name="TextBox 6">
            <a:extLst>
              <a:ext uri="{FF2B5EF4-FFF2-40B4-BE49-F238E27FC236}">
                <a16:creationId xmlns:a16="http://schemas.microsoft.com/office/drawing/2014/main" id="{40A174A4-28F2-7A2D-93C5-DE79787160D1}"/>
              </a:ext>
            </a:extLst>
          </p:cNvPr>
          <p:cNvSpPr txBox="1"/>
          <p:nvPr/>
        </p:nvSpPr>
        <p:spPr>
          <a:xfrm>
            <a:off x="297828" y="1716827"/>
            <a:ext cx="4726288" cy="2677656"/>
          </a:xfrm>
          <a:prstGeom prst="rect">
            <a:avLst/>
          </a:prstGeom>
          <a:noFill/>
        </p:spPr>
        <p:txBody>
          <a:bodyPr wrap="square" rtlCol="0">
            <a:spAutoFit/>
          </a:bodyPr>
          <a:lstStyle/>
          <a:p>
            <a:pPr marL="685800" indent="-685800">
              <a:buFont typeface="Arial" panose="020B0604020202020204" pitchFamily="34" charset="0"/>
              <a:buChar char="•"/>
            </a:pPr>
            <a:r>
              <a:rPr lang="en-US" sz="2800" dirty="0"/>
              <a:t>41% and 58% decrease in mean access on Saturday and Sunday, respectively</a:t>
            </a:r>
          </a:p>
          <a:p>
            <a:pPr marL="685800" indent="-685800">
              <a:buFont typeface="Arial" panose="020B0604020202020204" pitchFamily="34" charset="0"/>
              <a:buChar char="•"/>
            </a:pPr>
            <a:r>
              <a:rPr lang="en-US" sz="2800" dirty="0"/>
              <a:t>Significant difference in mean access:  </a:t>
            </a:r>
          </a:p>
          <a:p>
            <a:r>
              <a:rPr lang="en-US" sz="2800" dirty="0"/>
              <a:t>	   (H(2) = 202.7, p &lt; 0.001)</a:t>
            </a:r>
          </a:p>
        </p:txBody>
      </p:sp>
      <p:sp>
        <p:nvSpPr>
          <p:cNvPr id="5" name="TextBox 4">
            <a:extLst>
              <a:ext uri="{FF2B5EF4-FFF2-40B4-BE49-F238E27FC236}">
                <a16:creationId xmlns:a16="http://schemas.microsoft.com/office/drawing/2014/main" id="{520F8F37-AF4B-4DF8-22EE-B5D7656AF73D}"/>
              </a:ext>
            </a:extLst>
          </p:cNvPr>
          <p:cNvSpPr txBox="1"/>
          <p:nvPr/>
        </p:nvSpPr>
        <p:spPr>
          <a:xfrm>
            <a:off x="5232840" y="6181358"/>
            <a:ext cx="6798240" cy="584775"/>
          </a:xfrm>
          <a:prstGeom prst="rect">
            <a:avLst/>
          </a:prstGeom>
          <a:noFill/>
        </p:spPr>
        <p:txBody>
          <a:bodyPr wrap="square" rtlCol="0">
            <a:spAutoFit/>
          </a:bodyPr>
          <a:lstStyle/>
          <a:p>
            <a:r>
              <a:rPr lang="en-US" sz="1600" b="1" dirty="0"/>
              <a:t>Figure 3.</a:t>
            </a:r>
            <a:r>
              <a:rPr lang="en-US" sz="1600" dirty="0"/>
              <a:t> Spatial accessibility maps by day of the week. Each map represents the maximum accessibility on each day (i.e. at 12 pm)</a:t>
            </a:r>
          </a:p>
        </p:txBody>
      </p:sp>
      <p:pic>
        <p:nvPicPr>
          <p:cNvPr id="6" name="Picture 5">
            <a:extLst>
              <a:ext uri="{FF2B5EF4-FFF2-40B4-BE49-F238E27FC236}">
                <a16:creationId xmlns:a16="http://schemas.microsoft.com/office/drawing/2014/main" id="{8E941CB6-20CA-DB06-69FD-56B9769AF769}"/>
              </a:ext>
            </a:extLst>
          </p:cNvPr>
          <p:cNvPicPr>
            <a:picLocks noChangeAspect="1"/>
          </p:cNvPicPr>
          <p:nvPr/>
        </p:nvPicPr>
        <p:blipFill>
          <a:blip r:embed="rId3"/>
          <a:stretch>
            <a:fillRect/>
          </a:stretch>
        </p:blipFill>
        <p:spPr>
          <a:xfrm>
            <a:off x="5232840" y="2119568"/>
            <a:ext cx="6798240" cy="4013925"/>
          </a:xfrm>
          <a:prstGeom prst="rect">
            <a:avLst/>
          </a:prstGeom>
        </p:spPr>
      </p:pic>
    </p:spTree>
    <p:extLst>
      <p:ext uri="{BB962C8B-B14F-4D97-AF65-F5344CB8AC3E}">
        <p14:creationId xmlns:p14="http://schemas.microsoft.com/office/powerpoint/2010/main" val="2969786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5224E1F-67BD-9D9C-142D-CD6CE4022147}"/>
              </a:ext>
            </a:extLst>
          </p:cNvPr>
          <p:cNvPicPr>
            <a:picLocks noChangeAspect="1"/>
          </p:cNvPicPr>
          <p:nvPr/>
        </p:nvPicPr>
        <p:blipFill>
          <a:blip r:embed="rId3"/>
          <a:srcRect l="1179" r="3668"/>
          <a:stretch/>
        </p:blipFill>
        <p:spPr>
          <a:xfrm>
            <a:off x="106326" y="1092947"/>
            <a:ext cx="8580474" cy="5040566"/>
          </a:xfrm>
          <a:prstGeom prst="rect">
            <a:avLst/>
          </a:prstGeom>
        </p:spPr>
      </p:pic>
      <p:sp>
        <p:nvSpPr>
          <p:cNvPr id="4" name="Title 3">
            <a:extLst>
              <a:ext uri="{FF2B5EF4-FFF2-40B4-BE49-F238E27FC236}">
                <a16:creationId xmlns:a16="http://schemas.microsoft.com/office/drawing/2014/main" id="{20AA6543-06D1-FA7C-2557-69E05F968D36}"/>
              </a:ext>
            </a:extLst>
          </p:cNvPr>
          <p:cNvSpPr>
            <a:spLocks noGrp="1"/>
          </p:cNvSpPr>
          <p:nvPr>
            <p:ph type="title"/>
          </p:nvPr>
        </p:nvSpPr>
        <p:spPr>
          <a:xfrm>
            <a:off x="335904" y="113661"/>
            <a:ext cx="11665595" cy="1325563"/>
          </a:xfrm>
        </p:spPr>
        <p:txBody>
          <a:bodyPr/>
          <a:lstStyle/>
          <a:p>
            <a:r>
              <a:rPr lang="en-US" dirty="0"/>
              <a:t>Question 2: Temporal Dimension of Access Cont. </a:t>
            </a:r>
          </a:p>
        </p:txBody>
      </p:sp>
      <p:sp>
        <p:nvSpPr>
          <p:cNvPr id="3" name="TextBox 2">
            <a:extLst>
              <a:ext uri="{FF2B5EF4-FFF2-40B4-BE49-F238E27FC236}">
                <a16:creationId xmlns:a16="http://schemas.microsoft.com/office/drawing/2014/main" id="{5FF2E105-1AAA-5C39-82AE-57719D19D553}"/>
              </a:ext>
            </a:extLst>
          </p:cNvPr>
          <p:cNvSpPr txBox="1"/>
          <p:nvPr/>
        </p:nvSpPr>
        <p:spPr>
          <a:xfrm>
            <a:off x="661180" y="6133513"/>
            <a:ext cx="7455487" cy="307777"/>
          </a:xfrm>
          <a:prstGeom prst="rect">
            <a:avLst/>
          </a:prstGeom>
          <a:noFill/>
        </p:spPr>
        <p:txBody>
          <a:bodyPr wrap="square" rtlCol="0">
            <a:spAutoFit/>
          </a:bodyPr>
          <a:lstStyle/>
          <a:p>
            <a:r>
              <a:rPr lang="en-US" sz="1400" b="1" dirty="0"/>
              <a:t>Figure 4. </a:t>
            </a:r>
            <a:r>
              <a:rPr lang="en-US" sz="1400" dirty="0"/>
              <a:t>Mean spatial accessibility throughout hours of the day, broken down by days of the week. </a:t>
            </a:r>
          </a:p>
        </p:txBody>
      </p:sp>
      <p:sp>
        <p:nvSpPr>
          <p:cNvPr id="5" name="TextBox 4">
            <a:extLst>
              <a:ext uri="{FF2B5EF4-FFF2-40B4-BE49-F238E27FC236}">
                <a16:creationId xmlns:a16="http://schemas.microsoft.com/office/drawing/2014/main" id="{CE4049C1-33F7-2FF4-F7E3-C91AFC48D02C}"/>
              </a:ext>
            </a:extLst>
          </p:cNvPr>
          <p:cNvSpPr txBox="1"/>
          <p:nvPr/>
        </p:nvSpPr>
        <p:spPr>
          <a:xfrm>
            <a:off x="8128843" y="2258219"/>
            <a:ext cx="4063157" cy="1815882"/>
          </a:xfrm>
          <a:prstGeom prst="rect">
            <a:avLst/>
          </a:prstGeom>
          <a:noFill/>
        </p:spPr>
        <p:txBody>
          <a:bodyPr wrap="square" rtlCol="0">
            <a:spAutoFit/>
          </a:bodyPr>
          <a:lstStyle/>
          <a:p>
            <a:pPr marL="685800" indent="-685800">
              <a:buFont typeface="Arial" panose="020B0604020202020204" pitchFamily="34" charset="0"/>
              <a:buChar char="•"/>
            </a:pPr>
            <a:r>
              <a:rPr lang="en-US" sz="2800" dirty="0"/>
              <a:t>Extended hourly accessibility on weekdays – Earlier + later access </a:t>
            </a:r>
          </a:p>
        </p:txBody>
      </p:sp>
      <p:sp>
        <p:nvSpPr>
          <p:cNvPr id="7" name="TextBox 6">
            <a:extLst>
              <a:ext uri="{FF2B5EF4-FFF2-40B4-BE49-F238E27FC236}">
                <a16:creationId xmlns:a16="http://schemas.microsoft.com/office/drawing/2014/main" id="{64C19EB6-DB5A-BB51-0527-C03FD0695652}"/>
              </a:ext>
            </a:extLst>
          </p:cNvPr>
          <p:cNvSpPr txBox="1"/>
          <p:nvPr/>
        </p:nvSpPr>
        <p:spPr>
          <a:xfrm>
            <a:off x="2677795" y="1458633"/>
            <a:ext cx="1271586" cy="369332"/>
          </a:xfrm>
          <a:prstGeom prst="rect">
            <a:avLst/>
          </a:prstGeom>
          <a:noFill/>
        </p:spPr>
        <p:txBody>
          <a:bodyPr wrap="square" rtlCol="0">
            <a:spAutoFit/>
          </a:bodyPr>
          <a:lstStyle/>
          <a:p>
            <a:r>
              <a:rPr lang="en-US" dirty="0">
                <a:solidFill>
                  <a:schemeClr val="bg1"/>
                </a:solidFill>
              </a:rPr>
              <a:t>Weekday</a:t>
            </a:r>
          </a:p>
        </p:txBody>
      </p:sp>
      <p:sp>
        <p:nvSpPr>
          <p:cNvPr id="8" name="TextBox 7">
            <a:extLst>
              <a:ext uri="{FF2B5EF4-FFF2-40B4-BE49-F238E27FC236}">
                <a16:creationId xmlns:a16="http://schemas.microsoft.com/office/drawing/2014/main" id="{D58486B3-5F34-8F1C-4E24-F1CEE2D32817}"/>
              </a:ext>
            </a:extLst>
          </p:cNvPr>
          <p:cNvSpPr txBox="1"/>
          <p:nvPr/>
        </p:nvSpPr>
        <p:spPr>
          <a:xfrm>
            <a:off x="2791572" y="3085068"/>
            <a:ext cx="1271586" cy="369332"/>
          </a:xfrm>
          <a:prstGeom prst="rect">
            <a:avLst/>
          </a:prstGeom>
          <a:noFill/>
        </p:spPr>
        <p:txBody>
          <a:bodyPr wrap="square" rtlCol="0">
            <a:spAutoFit/>
          </a:bodyPr>
          <a:lstStyle/>
          <a:p>
            <a:r>
              <a:rPr lang="en-US" dirty="0">
                <a:solidFill>
                  <a:schemeClr val="bg1"/>
                </a:solidFill>
              </a:rPr>
              <a:t>Saturday</a:t>
            </a:r>
          </a:p>
        </p:txBody>
      </p:sp>
      <p:sp>
        <p:nvSpPr>
          <p:cNvPr id="9" name="TextBox 8">
            <a:extLst>
              <a:ext uri="{FF2B5EF4-FFF2-40B4-BE49-F238E27FC236}">
                <a16:creationId xmlns:a16="http://schemas.microsoft.com/office/drawing/2014/main" id="{402E2D4C-96EE-075D-D95F-6153E6615621}"/>
              </a:ext>
            </a:extLst>
          </p:cNvPr>
          <p:cNvSpPr txBox="1"/>
          <p:nvPr/>
        </p:nvSpPr>
        <p:spPr>
          <a:xfrm>
            <a:off x="2888086" y="3889945"/>
            <a:ext cx="1271586" cy="369332"/>
          </a:xfrm>
          <a:prstGeom prst="rect">
            <a:avLst/>
          </a:prstGeom>
          <a:noFill/>
        </p:spPr>
        <p:txBody>
          <a:bodyPr wrap="square" rtlCol="0">
            <a:spAutoFit/>
          </a:bodyPr>
          <a:lstStyle/>
          <a:p>
            <a:r>
              <a:rPr lang="en-US" dirty="0">
                <a:solidFill>
                  <a:schemeClr val="bg1"/>
                </a:solidFill>
              </a:rPr>
              <a:t>Sunday</a:t>
            </a:r>
          </a:p>
        </p:txBody>
      </p:sp>
      <p:cxnSp>
        <p:nvCxnSpPr>
          <p:cNvPr id="13" name="Straight Arrow Connector 12">
            <a:extLst>
              <a:ext uri="{FF2B5EF4-FFF2-40B4-BE49-F238E27FC236}">
                <a16:creationId xmlns:a16="http://schemas.microsoft.com/office/drawing/2014/main" id="{83240638-9B8F-E066-B0BA-FD0909D38DAD}"/>
              </a:ext>
            </a:extLst>
          </p:cNvPr>
          <p:cNvCxnSpPr>
            <a:cxnSpLocks/>
          </p:cNvCxnSpPr>
          <p:nvPr/>
        </p:nvCxnSpPr>
        <p:spPr>
          <a:xfrm flipH="1">
            <a:off x="6611613" y="4259277"/>
            <a:ext cx="789312" cy="9252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E8A61E5-E921-0017-D195-805A92C3218A}"/>
              </a:ext>
            </a:extLst>
          </p:cNvPr>
          <p:cNvCxnSpPr>
            <a:cxnSpLocks/>
          </p:cNvCxnSpPr>
          <p:nvPr/>
        </p:nvCxnSpPr>
        <p:spPr>
          <a:xfrm flipH="1">
            <a:off x="7571912" y="4386263"/>
            <a:ext cx="186201" cy="8220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39E0F48-1B20-2E7A-218D-444907A3EA3C}"/>
              </a:ext>
            </a:extLst>
          </p:cNvPr>
          <p:cNvCxnSpPr>
            <a:cxnSpLocks/>
          </p:cNvCxnSpPr>
          <p:nvPr/>
        </p:nvCxnSpPr>
        <p:spPr>
          <a:xfrm>
            <a:off x="1284336" y="2726800"/>
            <a:ext cx="20313" cy="13473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2EB54655-D6D7-41D3-A37A-0FE72B1284CD}"/>
              </a:ext>
            </a:extLst>
          </p:cNvPr>
          <p:cNvCxnSpPr>
            <a:cxnSpLocks/>
          </p:cNvCxnSpPr>
          <p:nvPr/>
        </p:nvCxnSpPr>
        <p:spPr>
          <a:xfrm>
            <a:off x="1470012" y="2695072"/>
            <a:ext cx="287272" cy="13790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04B7CD84-3EA1-734B-BC8C-DCD01079355D}"/>
              </a:ext>
            </a:extLst>
          </p:cNvPr>
          <p:cNvSpPr txBox="1"/>
          <p:nvPr/>
        </p:nvSpPr>
        <p:spPr>
          <a:xfrm>
            <a:off x="7243763" y="3889945"/>
            <a:ext cx="856325" cy="369332"/>
          </a:xfrm>
          <a:prstGeom prst="rect">
            <a:avLst/>
          </a:prstGeom>
          <a:noFill/>
        </p:spPr>
        <p:txBody>
          <a:bodyPr wrap="none" rtlCol="0">
            <a:spAutoFit/>
          </a:bodyPr>
          <a:lstStyle/>
          <a:p>
            <a:r>
              <a:rPr lang="en-US" dirty="0">
                <a:solidFill>
                  <a:schemeClr val="bg1"/>
                </a:solidFill>
              </a:rPr>
              <a:t>Closing</a:t>
            </a:r>
          </a:p>
        </p:txBody>
      </p:sp>
      <p:sp>
        <p:nvSpPr>
          <p:cNvPr id="22" name="TextBox 21">
            <a:extLst>
              <a:ext uri="{FF2B5EF4-FFF2-40B4-BE49-F238E27FC236}">
                <a16:creationId xmlns:a16="http://schemas.microsoft.com/office/drawing/2014/main" id="{9128D79B-3888-86BE-ACD8-F8ADCCEFA4E0}"/>
              </a:ext>
            </a:extLst>
          </p:cNvPr>
          <p:cNvSpPr txBox="1"/>
          <p:nvPr/>
        </p:nvSpPr>
        <p:spPr>
          <a:xfrm>
            <a:off x="840144" y="2388246"/>
            <a:ext cx="888385" cy="338554"/>
          </a:xfrm>
          <a:prstGeom prst="rect">
            <a:avLst/>
          </a:prstGeom>
          <a:noFill/>
        </p:spPr>
        <p:txBody>
          <a:bodyPr wrap="none" rtlCol="0">
            <a:spAutoFit/>
          </a:bodyPr>
          <a:lstStyle/>
          <a:p>
            <a:r>
              <a:rPr lang="en-US" sz="1600" dirty="0">
                <a:solidFill>
                  <a:schemeClr val="bg1"/>
                </a:solidFill>
              </a:rPr>
              <a:t>Opening</a:t>
            </a:r>
          </a:p>
        </p:txBody>
      </p:sp>
    </p:spTree>
    <p:extLst>
      <p:ext uri="{BB962C8B-B14F-4D97-AF65-F5344CB8AC3E}">
        <p14:creationId xmlns:p14="http://schemas.microsoft.com/office/powerpoint/2010/main" val="1658570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5A2E2-708E-9D23-6061-A81B75244B8F}"/>
              </a:ext>
            </a:extLst>
          </p:cNvPr>
          <p:cNvSpPr>
            <a:spLocks noGrp="1"/>
          </p:cNvSpPr>
          <p:nvPr>
            <p:ph type="title"/>
          </p:nvPr>
        </p:nvSpPr>
        <p:spPr/>
        <p:txBody>
          <a:bodyPr/>
          <a:lstStyle/>
          <a:p>
            <a:r>
              <a:rPr lang="en-US" dirty="0"/>
              <a:t>Late-Night Accessibility</a:t>
            </a:r>
          </a:p>
        </p:txBody>
      </p:sp>
      <p:sp>
        <p:nvSpPr>
          <p:cNvPr id="3" name="Content Placeholder 2">
            <a:extLst>
              <a:ext uri="{FF2B5EF4-FFF2-40B4-BE49-F238E27FC236}">
                <a16:creationId xmlns:a16="http://schemas.microsoft.com/office/drawing/2014/main" id="{A0D13C05-CB87-DDD0-39E0-CF636D59358B}"/>
              </a:ext>
            </a:extLst>
          </p:cNvPr>
          <p:cNvSpPr>
            <a:spLocks noGrp="1"/>
          </p:cNvSpPr>
          <p:nvPr>
            <p:ph idx="1"/>
          </p:nvPr>
        </p:nvSpPr>
        <p:spPr>
          <a:xfrm>
            <a:off x="838200" y="1825625"/>
            <a:ext cx="6401586" cy="4351338"/>
          </a:xfrm>
        </p:spPr>
        <p:txBody>
          <a:bodyPr/>
          <a:lstStyle/>
          <a:p>
            <a:r>
              <a:rPr lang="en-US" dirty="0"/>
              <a:t>24-hour pharmacies provide consistent access to essential medicines</a:t>
            </a:r>
          </a:p>
          <a:p>
            <a:r>
              <a:rPr lang="en-US" dirty="0">
                <a:sym typeface="Wingdings" pitchFamily="2" charset="2"/>
              </a:rPr>
              <a:t>May more significantly impact:</a:t>
            </a:r>
          </a:p>
          <a:p>
            <a:pPr lvl="1"/>
            <a:r>
              <a:rPr lang="en-US" dirty="0">
                <a:sym typeface="Wingdings" pitchFamily="2" charset="2"/>
              </a:rPr>
              <a:t>People with chronic conditions</a:t>
            </a:r>
          </a:p>
          <a:p>
            <a:pPr lvl="1"/>
            <a:r>
              <a:rPr lang="en-US" dirty="0">
                <a:sym typeface="Wingdings" pitchFamily="2" charset="2"/>
              </a:rPr>
              <a:t>Families with children</a:t>
            </a:r>
          </a:p>
          <a:p>
            <a:pPr lvl="1"/>
            <a:r>
              <a:rPr lang="en-US" dirty="0">
                <a:sym typeface="Wingdings" pitchFamily="2" charset="2"/>
              </a:rPr>
              <a:t>People facing emergency situations</a:t>
            </a:r>
          </a:p>
          <a:p>
            <a:r>
              <a:rPr lang="en-US" dirty="0"/>
              <a:t>Zero 24-hour pharmacies in Vermont</a:t>
            </a:r>
          </a:p>
          <a:p>
            <a:pPr lvl="1"/>
            <a:r>
              <a:rPr lang="en-US" dirty="0"/>
              <a:t>Compared to 4.9% of pharmacies nationwide (</a:t>
            </a:r>
            <a:r>
              <a:rPr lang="en-US" dirty="0" err="1"/>
              <a:t>Qato</a:t>
            </a:r>
            <a:r>
              <a:rPr lang="en-US" dirty="0"/>
              <a:t> et al. 2017) </a:t>
            </a:r>
          </a:p>
          <a:p>
            <a:pPr marL="457200" lvl="1" indent="0">
              <a:buNone/>
            </a:pPr>
            <a:endParaRPr lang="en-US" dirty="0">
              <a:sym typeface="Wingdings" pitchFamily="2" charset="2"/>
            </a:endParaRPr>
          </a:p>
          <a:p>
            <a:pPr lvl="1"/>
            <a:endParaRPr lang="en-US" dirty="0"/>
          </a:p>
          <a:p>
            <a:pPr marL="457200" lvl="1" indent="0">
              <a:buNone/>
            </a:pPr>
            <a:endParaRPr lang="en-US" dirty="0"/>
          </a:p>
        </p:txBody>
      </p:sp>
      <p:sp>
        <p:nvSpPr>
          <p:cNvPr id="4" name="TextBox 3">
            <a:extLst>
              <a:ext uri="{FF2B5EF4-FFF2-40B4-BE49-F238E27FC236}">
                <a16:creationId xmlns:a16="http://schemas.microsoft.com/office/drawing/2014/main" id="{E68FADF8-C8AE-446E-4E2C-D41C2BDDB401}"/>
              </a:ext>
            </a:extLst>
          </p:cNvPr>
          <p:cNvSpPr txBox="1"/>
          <p:nvPr/>
        </p:nvSpPr>
        <p:spPr>
          <a:xfrm>
            <a:off x="7640755" y="6248598"/>
            <a:ext cx="4582332" cy="307777"/>
          </a:xfrm>
          <a:prstGeom prst="rect">
            <a:avLst/>
          </a:prstGeom>
          <a:noFill/>
        </p:spPr>
        <p:txBody>
          <a:bodyPr wrap="square" rtlCol="0">
            <a:spAutoFit/>
          </a:bodyPr>
          <a:lstStyle/>
          <a:p>
            <a:r>
              <a:rPr lang="en-US" sz="1400" b="1" dirty="0"/>
              <a:t>Figure 5. </a:t>
            </a:r>
            <a:r>
              <a:rPr lang="en-US" sz="1400" dirty="0"/>
              <a:t>Late night accessibility (between 10pm and 7am).</a:t>
            </a:r>
          </a:p>
        </p:txBody>
      </p:sp>
      <p:sp>
        <p:nvSpPr>
          <p:cNvPr id="5" name="Rectangle 2">
            <a:extLst>
              <a:ext uri="{FF2B5EF4-FFF2-40B4-BE49-F238E27FC236}">
                <a16:creationId xmlns:a16="http://schemas.microsoft.com/office/drawing/2014/main" id="{D4A95184-F5F3-AB55-B65C-03E83E50B6D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4" descr="A map of the state of vermont&#10;&#10;Description automatically generated">
            <a:extLst>
              <a:ext uri="{FF2B5EF4-FFF2-40B4-BE49-F238E27FC236}">
                <a16:creationId xmlns:a16="http://schemas.microsoft.com/office/drawing/2014/main" id="{A065971D-53EF-3125-6F65-9B4A55C2DCEA}"/>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l="18364" r="21335" b="8188"/>
          <a:stretch>
            <a:fillRect/>
          </a:stretch>
        </p:blipFill>
        <p:spPr bwMode="auto">
          <a:xfrm>
            <a:off x="8062698" y="365125"/>
            <a:ext cx="3738445" cy="5668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428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58742-A55F-5655-2C0D-58E86B9F456B}"/>
              </a:ext>
            </a:extLst>
          </p:cNvPr>
          <p:cNvSpPr>
            <a:spLocks noGrp="1"/>
          </p:cNvSpPr>
          <p:nvPr>
            <p:ph type="title"/>
          </p:nvPr>
        </p:nvSpPr>
        <p:spPr>
          <a:xfrm>
            <a:off x="632206" y="279226"/>
            <a:ext cx="11189309" cy="1325563"/>
          </a:xfrm>
        </p:spPr>
        <p:txBody>
          <a:bodyPr/>
          <a:lstStyle/>
          <a:p>
            <a:r>
              <a:rPr lang="en-US" dirty="0"/>
              <a:t>Question 3: Spatiotemporal Variation in Access</a:t>
            </a:r>
          </a:p>
        </p:txBody>
      </p:sp>
      <p:sp>
        <p:nvSpPr>
          <p:cNvPr id="3" name="Content Placeholder 2">
            <a:extLst>
              <a:ext uri="{FF2B5EF4-FFF2-40B4-BE49-F238E27FC236}">
                <a16:creationId xmlns:a16="http://schemas.microsoft.com/office/drawing/2014/main" id="{29270B99-EA37-625E-B8D1-89980524222E}"/>
              </a:ext>
            </a:extLst>
          </p:cNvPr>
          <p:cNvSpPr>
            <a:spLocks noGrp="1"/>
          </p:cNvSpPr>
          <p:nvPr>
            <p:ph idx="1"/>
          </p:nvPr>
        </p:nvSpPr>
        <p:spPr>
          <a:xfrm>
            <a:off x="632206" y="1474708"/>
            <a:ext cx="4515022" cy="4351338"/>
          </a:xfrm>
        </p:spPr>
        <p:txBody>
          <a:bodyPr/>
          <a:lstStyle/>
          <a:p>
            <a:r>
              <a:rPr lang="en-US" dirty="0"/>
              <a:t>Urban-Rural accessibility differences exacerbated on Saturdays and Sundays </a:t>
            </a:r>
          </a:p>
          <a:p>
            <a:r>
              <a:rPr lang="en-US" dirty="0"/>
              <a:t>Also exacerbated before 9 am and after 5 pm on all days</a:t>
            </a:r>
          </a:p>
          <a:p>
            <a:endParaRPr lang="en-US" dirty="0"/>
          </a:p>
        </p:txBody>
      </p:sp>
      <p:graphicFrame>
        <p:nvGraphicFramePr>
          <p:cNvPr id="6" name="Table 5">
            <a:extLst>
              <a:ext uri="{FF2B5EF4-FFF2-40B4-BE49-F238E27FC236}">
                <a16:creationId xmlns:a16="http://schemas.microsoft.com/office/drawing/2014/main" id="{08D63E93-817B-9882-EE9B-931E624C1441}"/>
              </a:ext>
            </a:extLst>
          </p:cNvPr>
          <p:cNvGraphicFramePr>
            <a:graphicFrameLocks noGrp="1"/>
          </p:cNvGraphicFramePr>
          <p:nvPr>
            <p:extLst>
              <p:ext uri="{D42A27DB-BD31-4B8C-83A1-F6EECF244321}">
                <p14:modId xmlns:p14="http://schemas.microsoft.com/office/powerpoint/2010/main" val="2447001675"/>
              </p:ext>
            </p:extLst>
          </p:nvPr>
        </p:nvGraphicFramePr>
        <p:xfrm>
          <a:off x="436165" y="4175031"/>
          <a:ext cx="5528975" cy="2295682"/>
        </p:xfrm>
        <a:graphic>
          <a:graphicData uri="http://schemas.openxmlformats.org/drawingml/2006/table">
            <a:tbl>
              <a:tblPr firstRow="1" bandRow="1">
                <a:tableStyleId>{5C22544A-7EE6-4342-B048-85BDC9FD1C3A}</a:tableStyleId>
              </a:tblPr>
              <a:tblGrid>
                <a:gridCol w="1268831">
                  <a:extLst>
                    <a:ext uri="{9D8B030D-6E8A-4147-A177-3AD203B41FA5}">
                      <a16:colId xmlns:a16="http://schemas.microsoft.com/office/drawing/2014/main" val="3801216046"/>
                    </a:ext>
                  </a:extLst>
                </a:gridCol>
                <a:gridCol w="1521480">
                  <a:extLst>
                    <a:ext uri="{9D8B030D-6E8A-4147-A177-3AD203B41FA5}">
                      <a16:colId xmlns:a16="http://schemas.microsoft.com/office/drawing/2014/main" val="4201157554"/>
                    </a:ext>
                  </a:extLst>
                </a:gridCol>
                <a:gridCol w="1354117">
                  <a:extLst>
                    <a:ext uri="{9D8B030D-6E8A-4147-A177-3AD203B41FA5}">
                      <a16:colId xmlns:a16="http://schemas.microsoft.com/office/drawing/2014/main" val="429199002"/>
                    </a:ext>
                  </a:extLst>
                </a:gridCol>
                <a:gridCol w="1384547">
                  <a:extLst>
                    <a:ext uri="{9D8B030D-6E8A-4147-A177-3AD203B41FA5}">
                      <a16:colId xmlns:a16="http://schemas.microsoft.com/office/drawing/2014/main" val="1755018427"/>
                    </a:ext>
                  </a:extLst>
                </a:gridCol>
              </a:tblGrid>
              <a:tr h="1105858">
                <a:tc>
                  <a:txBody>
                    <a:bodyPr/>
                    <a:lstStyle/>
                    <a:p>
                      <a:r>
                        <a:rPr lang="en-US" dirty="0"/>
                        <a:t>Town Type</a:t>
                      </a:r>
                    </a:p>
                  </a:txBody>
                  <a:tcPr/>
                </a:tc>
                <a:tc>
                  <a:txBody>
                    <a:bodyPr/>
                    <a:lstStyle/>
                    <a:p>
                      <a:r>
                        <a:rPr lang="en-US" dirty="0"/>
                        <a:t>Mean Weekday Accessibility</a:t>
                      </a:r>
                    </a:p>
                  </a:txBody>
                  <a:tcPr/>
                </a:tc>
                <a:tc>
                  <a:txBody>
                    <a:bodyPr/>
                    <a:lstStyle/>
                    <a:p>
                      <a:r>
                        <a:rPr lang="en-US" dirty="0"/>
                        <a:t>Mean Saturday</a:t>
                      </a:r>
                    </a:p>
                    <a:p>
                      <a:r>
                        <a:rPr lang="en-US" dirty="0"/>
                        <a:t>Accessibility</a:t>
                      </a:r>
                    </a:p>
                  </a:txBody>
                  <a:tcPr/>
                </a:tc>
                <a:tc>
                  <a:txBody>
                    <a:bodyPr/>
                    <a:lstStyle/>
                    <a:p>
                      <a:r>
                        <a:rPr lang="en-US" dirty="0"/>
                        <a:t>Mean Sunday Accessibility</a:t>
                      </a:r>
                    </a:p>
                  </a:txBody>
                  <a:tcPr/>
                </a:tc>
                <a:extLst>
                  <a:ext uri="{0D108BD9-81ED-4DB2-BD59-A6C34878D82A}">
                    <a16:rowId xmlns:a16="http://schemas.microsoft.com/office/drawing/2014/main" val="1997578112"/>
                  </a:ext>
                </a:extLst>
              </a:tr>
              <a:tr h="396608">
                <a:tc>
                  <a:txBody>
                    <a:bodyPr/>
                    <a:lstStyle/>
                    <a:p>
                      <a:r>
                        <a:rPr lang="en-US" dirty="0"/>
                        <a:t>Non-Rural</a:t>
                      </a:r>
                    </a:p>
                  </a:txBody>
                  <a:tcPr/>
                </a:tc>
                <a:tc>
                  <a:txBody>
                    <a:bodyPr/>
                    <a:lstStyle/>
                    <a:p>
                      <a:r>
                        <a:rPr lang="en-US" dirty="0"/>
                        <a:t>4.23</a:t>
                      </a:r>
                    </a:p>
                  </a:txBody>
                  <a:tcPr/>
                </a:tc>
                <a:tc>
                  <a:txBody>
                    <a:bodyPr/>
                    <a:lstStyle/>
                    <a:p>
                      <a:r>
                        <a:rPr lang="en-US" dirty="0"/>
                        <a:t>2.56</a:t>
                      </a:r>
                    </a:p>
                  </a:txBody>
                  <a:tcPr/>
                </a:tc>
                <a:tc>
                  <a:txBody>
                    <a:bodyPr/>
                    <a:lstStyle/>
                    <a:p>
                      <a:r>
                        <a:rPr lang="en-US" dirty="0"/>
                        <a:t>1.95</a:t>
                      </a:r>
                    </a:p>
                  </a:txBody>
                  <a:tcPr/>
                </a:tc>
                <a:extLst>
                  <a:ext uri="{0D108BD9-81ED-4DB2-BD59-A6C34878D82A}">
                    <a16:rowId xmlns:a16="http://schemas.microsoft.com/office/drawing/2014/main" val="2482297196"/>
                  </a:ext>
                </a:extLst>
              </a:tr>
              <a:tr h="396608">
                <a:tc>
                  <a:txBody>
                    <a:bodyPr/>
                    <a:lstStyle/>
                    <a:p>
                      <a:r>
                        <a:rPr lang="en-US" dirty="0"/>
                        <a:t>Rural </a:t>
                      </a:r>
                    </a:p>
                  </a:txBody>
                  <a:tcPr/>
                </a:tc>
                <a:tc>
                  <a:txBody>
                    <a:bodyPr/>
                    <a:lstStyle/>
                    <a:p>
                      <a:r>
                        <a:rPr lang="en-US" dirty="0"/>
                        <a:t>3.01</a:t>
                      </a:r>
                    </a:p>
                  </a:txBody>
                  <a:tcPr/>
                </a:tc>
                <a:tc>
                  <a:txBody>
                    <a:bodyPr/>
                    <a:lstStyle/>
                    <a:p>
                      <a:r>
                        <a:rPr lang="en-US" dirty="0"/>
                        <a:t>41.76</a:t>
                      </a:r>
                    </a:p>
                  </a:txBody>
                  <a:tcPr/>
                </a:tc>
                <a:tc>
                  <a:txBody>
                    <a:bodyPr/>
                    <a:lstStyle/>
                    <a:p>
                      <a:r>
                        <a:rPr lang="en-US" dirty="0"/>
                        <a:t>1.18</a:t>
                      </a:r>
                    </a:p>
                  </a:txBody>
                  <a:tcPr/>
                </a:tc>
                <a:extLst>
                  <a:ext uri="{0D108BD9-81ED-4DB2-BD59-A6C34878D82A}">
                    <a16:rowId xmlns:a16="http://schemas.microsoft.com/office/drawing/2014/main" val="635605842"/>
                  </a:ext>
                </a:extLst>
              </a:tr>
              <a:tr h="396608">
                <a:tc>
                  <a:txBody>
                    <a:bodyPr/>
                    <a:lstStyle/>
                    <a:p>
                      <a:r>
                        <a:rPr lang="en-US" dirty="0"/>
                        <a:t>Difference</a:t>
                      </a:r>
                    </a:p>
                  </a:txBody>
                  <a:tcPr/>
                </a:tc>
                <a:tc>
                  <a:txBody>
                    <a:bodyPr/>
                    <a:lstStyle/>
                    <a:p>
                      <a:r>
                        <a:rPr lang="en-US" dirty="0"/>
                        <a:t>-28%</a:t>
                      </a:r>
                    </a:p>
                  </a:txBody>
                  <a:tcPr/>
                </a:tc>
                <a:tc>
                  <a:txBody>
                    <a:bodyPr/>
                    <a:lstStyle/>
                    <a:p>
                      <a:r>
                        <a:rPr lang="en-US" dirty="0"/>
                        <a:t>-31%</a:t>
                      </a:r>
                    </a:p>
                  </a:txBody>
                  <a:tcPr/>
                </a:tc>
                <a:tc>
                  <a:txBody>
                    <a:bodyPr/>
                    <a:lstStyle/>
                    <a:p>
                      <a:r>
                        <a:rPr lang="en-US" dirty="0"/>
                        <a:t>-40%</a:t>
                      </a:r>
                    </a:p>
                  </a:txBody>
                  <a:tcPr/>
                </a:tc>
                <a:extLst>
                  <a:ext uri="{0D108BD9-81ED-4DB2-BD59-A6C34878D82A}">
                    <a16:rowId xmlns:a16="http://schemas.microsoft.com/office/drawing/2014/main" val="1735077821"/>
                  </a:ext>
                </a:extLst>
              </a:tr>
            </a:tbl>
          </a:graphicData>
        </a:graphic>
      </p:graphicFrame>
      <p:sp>
        <p:nvSpPr>
          <p:cNvPr id="5" name="TextBox 4">
            <a:extLst>
              <a:ext uri="{FF2B5EF4-FFF2-40B4-BE49-F238E27FC236}">
                <a16:creationId xmlns:a16="http://schemas.microsoft.com/office/drawing/2014/main" id="{8D3F7AC5-5C68-9A5A-046D-A4158A0E5C62}"/>
              </a:ext>
            </a:extLst>
          </p:cNvPr>
          <p:cNvSpPr txBox="1"/>
          <p:nvPr/>
        </p:nvSpPr>
        <p:spPr>
          <a:xfrm>
            <a:off x="6096000" y="6117109"/>
            <a:ext cx="3843681" cy="461665"/>
          </a:xfrm>
          <a:prstGeom prst="rect">
            <a:avLst/>
          </a:prstGeom>
          <a:noFill/>
        </p:spPr>
        <p:txBody>
          <a:bodyPr wrap="none" rtlCol="0">
            <a:spAutoFit/>
          </a:bodyPr>
          <a:lstStyle/>
          <a:p>
            <a:r>
              <a:rPr lang="en-US" sz="1200" dirty="0"/>
              <a:t>*Non-rural group created by taking a weighted average of </a:t>
            </a:r>
          </a:p>
          <a:p>
            <a:r>
              <a:rPr lang="en-US" sz="1200" dirty="0"/>
              <a:t>metropolitan and micropolitan  </a:t>
            </a:r>
          </a:p>
        </p:txBody>
      </p:sp>
      <p:sp>
        <p:nvSpPr>
          <p:cNvPr id="4" name="Rectangle 2">
            <a:extLst>
              <a:ext uri="{FF2B5EF4-FFF2-40B4-BE49-F238E27FC236}">
                <a16:creationId xmlns:a16="http://schemas.microsoft.com/office/drawing/2014/main" id="{4F0D2462-DEE3-0F30-BB2C-4893E435CAD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5" descr="A graph showing the growth of the company's company&#10;&#10;Description automatically generated with medium confidence">
            <a:extLst>
              <a:ext uri="{FF2B5EF4-FFF2-40B4-BE49-F238E27FC236}">
                <a16:creationId xmlns:a16="http://schemas.microsoft.com/office/drawing/2014/main" id="{5F32DBEF-1496-B802-A7C6-5E6EFDDC93F8}"/>
              </a:ext>
            </a:extLst>
          </p:cNvPr>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6292540" y="1455242"/>
            <a:ext cx="5528975" cy="331290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EB05F71-8B20-F1BC-6093-61A8D8A20310}"/>
              </a:ext>
            </a:extLst>
          </p:cNvPr>
          <p:cNvSpPr txBox="1"/>
          <p:nvPr/>
        </p:nvSpPr>
        <p:spPr>
          <a:xfrm>
            <a:off x="6292540" y="5006802"/>
            <a:ext cx="5528975" cy="738664"/>
          </a:xfrm>
          <a:prstGeom prst="rect">
            <a:avLst/>
          </a:prstGeom>
          <a:noFill/>
        </p:spPr>
        <p:txBody>
          <a:bodyPr wrap="square" rtlCol="0">
            <a:spAutoFit/>
          </a:bodyPr>
          <a:lstStyle/>
          <a:p>
            <a:r>
              <a:rPr lang="en-US" sz="1400" b="1" dirty="0"/>
              <a:t>Figure 5. </a:t>
            </a:r>
            <a:r>
              <a:rPr lang="en-US" sz="1400" dirty="0"/>
              <a:t>Percent difference in mean accessibility scores across hours of the day between rural and non-rural (metropolitan and micropolitan) towns by day of the week. </a:t>
            </a:r>
          </a:p>
        </p:txBody>
      </p:sp>
    </p:spTree>
    <p:extLst>
      <p:ext uri="{BB962C8B-B14F-4D97-AF65-F5344CB8AC3E}">
        <p14:creationId xmlns:p14="http://schemas.microsoft.com/office/powerpoint/2010/main" val="1726591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C883E-EBEB-1D04-113C-673533857E64}"/>
              </a:ext>
            </a:extLst>
          </p:cNvPr>
          <p:cNvSpPr>
            <a:spLocks noGrp="1"/>
          </p:cNvSpPr>
          <p:nvPr>
            <p:ph type="title"/>
          </p:nvPr>
        </p:nvSpPr>
        <p:spPr>
          <a:xfrm>
            <a:off x="358182" y="-80707"/>
            <a:ext cx="10515600" cy="1325563"/>
          </a:xfrm>
        </p:spPr>
        <p:txBody>
          <a:bodyPr/>
          <a:lstStyle/>
          <a:p>
            <a:r>
              <a:rPr lang="en-US" dirty="0" err="1"/>
              <a:t>Quesition</a:t>
            </a:r>
            <a:r>
              <a:rPr lang="en-US" dirty="0"/>
              <a:t> 3: Spatiotemporal Variation Cont. </a:t>
            </a:r>
          </a:p>
        </p:txBody>
      </p:sp>
      <p:pic>
        <p:nvPicPr>
          <p:cNvPr id="4" name="pharmacy_gif_export">
            <a:extLst>
              <a:ext uri="{FF2B5EF4-FFF2-40B4-BE49-F238E27FC236}">
                <a16:creationId xmlns:a16="http://schemas.microsoft.com/office/drawing/2014/main" id="{8F87DAF8-D155-FBF5-CE2F-769ADAA945E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a:stretch/>
        </p:blipFill>
        <p:spPr>
          <a:xfrm>
            <a:off x="838200" y="1053371"/>
            <a:ext cx="10515600" cy="5534526"/>
          </a:xfrm>
          <a:prstGeom prst="rect">
            <a:avLst/>
          </a:prstGeom>
        </p:spPr>
      </p:pic>
    </p:spTree>
    <p:extLst>
      <p:ext uri="{BB962C8B-B14F-4D97-AF65-F5344CB8AC3E}">
        <p14:creationId xmlns:p14="http://schemas.microsoft.com/office/powerpoint/2010/main" val="1803990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FB3D6-4A87-FCFF-2FA5-456E22DB1C9F}"/>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E1BBCEC-A92D-E60F-13E2-7B0568548411}"/>
              </a:ext>
            </a:extLst>
          </p:cNvPr>
          <p:cNvSpPr>
            <a:spLocks noGrp="1"/>
          </p:cNvSpPr>
          <p:nvPr>
            <p:ph idx="1"/>
          </p:nvPr>
        </p:nvSpPr>
        <p:spPr>
          <a:xfrm>
            <a:off x="838200" y="1498600"/>
            <a:ext cx="7343274" cy="4805947"/>
          </a:xfrm>
        </p:spPr>
        <p:txBody>
          <a:bodyPr>
            <a:normAutofit fontScale="92500" lnSpcReduction="20000"/>
          </a:bodyPr>
          <a:lstStyle/>
          <a:p>
            <a:pPr marL="0" indent="0">
              <a:buNone/>
            </a:pPr>
            <a:r>
              <a:rPr lang="en-US" dirty="0"/>
              <a:t>1. Rural towns had lower accessibility measures to pharmacies during all temporal segments.</a:t>
            </a:r>
          </a:p>
          <a:p>
            <a:pPr marL="0" indent="0">
              <a:buNone/>
            </a:pPr>
            <a:endParaRPr lang="en-US" dirty="0"/>
          </a:p>
          <a:p>
            <a:pPr marL="0" indent="0">
              <a:buNone/>
            </a:pPr>
            <a:r>
              <a:rPr lang="en-US" dirty="0"/>
              <a:t>2. Temporal dimensions of access (particularly diminished weekend access) had a more significant impact than the rural-urban distinction on overall access to pharmacies across VT.</a:t>
            </a:r>
          </a:p>
          <a:p>
            <a:pPr marL="0" indent="0">
              <a:buNone/>
            </a:pPr>
            <a:endParaRPr lang="en-US" dirty="0"/>
          </a:p>
          <a:p>
            <a:pPr marL="0" indent="0">
              <a:buNone/>
            </a:pPr>
            <a:r>
              <a:rPr lang="en-US" dirty="0"/>
              <a:t>3. Urban-rural disparity in access was exacerbated on the weekends and at extreme hours of the day. </a:t>
            </a:r>
          </a:p>
          <a:p>
            <a:pPr marL="0" indent="0">
              <a:buNone/>
            </a:pPr>
            <a:endParaRPr lang="en-US" dirty="0"/>
          </a:p>
          <a:p>
            <a:pPr marL="0" indent="0">
              <a:buNone/>
            </a:pPr>
            <a:r>
              <a:rPr lang="en-US" dirty="0"/>
              <a:t>4. This has potentially important implications for public health planning. </a:t>
            </a:r>
          </a:p>
          <a:p>
            <a:pPr marL="0" indent="0">
              <a:buNone/>
            </a:pPr>
            <a:endParaRPr lang="en-US" dirty="0"/>
          </a:p>
          <a:p>
            <a:pPr marL="0" indent="0">
              <a:buNone/>
            </a:pPr>
            <a:endParaRPr lang="en-US" dirty="0"/>
          </a:p>
          <a:p>
            <a:pPr marL="457200" lvl="1" indent="0">
              <a:buNone/>
            </a:pPr>
            <a:endParaRPr lang="en-US" dirty="0"/>
          </a:p>
        </p:txBody>
      </p:sp>
      <p:pic>
        <p:nvPicPr>
          <p:cNvPr id="5" name="Picture 2">
            <a:extLst>
              <a:ext uri="{FF2B5EF4-FFF2-40B4-BE49-F238E27FC236}">
                <a16:creationId xmlns:a16="http://schemas.microsoft.com/office/drawing/2014/main" id="{EDBA0B61-78EC-8DD1-AD8F-0A647A1654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79369" y="1157841"/>
            <a:ext cx="3219074" cy="5146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9745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748B6-1BD0-FC40-4B6D-4B63A300A8D4}"/>
              </a:ext>
            </a:extLst>
          </p:cNvPr>
          <p:cNvSpPr>
            <a:spLocks noGrp="1"/>
          </p:cNvSpPr>
          <p:nvPr>
            <p:ph type="title"/>
          </p:nvPr>
        </p:nvSpPr>
        <p:spPr/>
        <p:txBody>
          <a:bodyPr/>
          <a:lstStyle/>
          <a:p>
            <a:r>
              <a:rPr lang="en-US" dirty="0"/>
              <a:t>Thank you. Questions? </a:t>
            </a:r>
          </a:p>
        </p:txBody>
      </p:sp>
      <p:sp>
        <p:nvSpPr>
          <p:cNvPr id="3" name="Text Placeholder 2">
            <a:extLst>
              <a:ext uri="{FF2B5EF4-FFF2-40B4-BE49-F238E27FC236}">
                <a16:creationId xmlns:a16="http://schemas.microsoft.com/office/drawing/2014/main" id="{D67A5A98-0FF7-C7EB-145D-A039318E25DF}"/>
              </a:ext>
            </a:extLst>
          </p:cNvPr>
          <p:cNvSpPr>
            <a:spLocks noGrp="1"/>
          </p:cNvSpPr>
          <p:nvPr>
            <p:ph type="body" idx="1"/>
          </p:nvPr>
        </p:nvSpPr>
        <p:spPr/>
        <p:txBody>
          <a:bodyPr/>
          <a:lstStyle/>
          <a:p>
            <a:r>
              <a:rPr lang="en-US" dirty="0"/>
              <a:t>sroubin@middlebury.edu , </a:t>
            </a:r>
            <a:r>
              <a:rPr lang="en-US" dirty="0" err="1"/>
              <a:t>josephh@middlebury.edu</a:t>
            </a:r>
            <a:endParaRPr lang="en-US" dirty="0"/>
          </a:p>
        </p:txBody>
      </p:sp>
      <p:pic>
        <p:nvPicPr>
          <p:cNvPr id="5" name="Picture 4" descr="A blue and black logo&#10;&#10;Description automatically generated">
            <a:extLst>
              <a:ext uri="{FF2B5EF4-FFF2-40B4-BE49-F238E27FC236}">
                <a16:creationId xmlns:a16="http://schemas.microsoft.com/office/drawing/2014/main" id="{2C0E0558-16CE-CBCC-6532-AC8A3E955487}"/>
              </a:ext>
            </a:extLst>
          </p:cNvPr>
          <p:cNvPicPr>
            <a:picLocks noChangeAspect="1"/>
          </p:cNvPicPr>
          <p:nvPr/>
        </p:nvPicPr>
        <p:blipFill>
          <a:blip r:embed="rId3"/>
          <a:stretch>
            <a:fillRect/>
          </a:stretch>
        </p:blipFill>
        <p:spPr>
          <a:xfrm>
            <a:off x="844550" y="5181599"/>
            <a:ext cx="3741738" cy="1419659"/>
          </a:xfrm>
          <a:prstGeom prst="rect">
            <a:avLst/>
          </a:prstGeom>
        </p:spPr>
      </p:pic>
    </p:spTree>
    <p:extLst>
      <p:ext uri="{BB962C8B-B14F-4D97-AF65-F5344CB8AC3E}">
        <p14:creationId xmlns:p14="http://schemas.microsoft.com/office/powerpoint/2010/main" val="2443502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FF5E2AE-02D5-37D1-8739-9BCFCD6F92F3}"/>
              </a:ext>
            </a:extLst>
          </p:cNvPr>
          <p:cNvSpPr>
            <a:spLocks noGrp="1"/>
          </p:cNvSpPr>
          <p:nvPr>
            <p:ph type="title"/>
          </p:nvPr>
        </p:nvSpPr>
        <p:spPr>
          <a:xfrm>
            <a:off x="715973" y="295213"/>
            <a:ext cx="10760054" cy="1228299"/>
          </a:xfrm>
        </p:spPr>
        <p:txBody>
          <a:bodyPr>
            <a:normAutofit/>
          </a:bodyPr>
          <a:lstStyle/>
          <a:p>
            <a:r>
              <a:rPr lang="en-US" sz="4000" dirty="0"/>
              <a:t>Why does access to pharmacy care matter?</a:t>
            </a:r>
          </a:p>
        </p:txBody>
      </p:sp>
      <p:sp>
        <p:nvSpPr>
          <p:cNvPr id="12" name="Content Placeholder 2">
            <a:extLst>
              <a:ext uri="{FF2B5EF4-FFF2-40B4-BE49-F238E27FC236}">
                <a16:creationId xmlns:a16="http://schemas.microsoft.com/office/drawing/2014/main" id="{F8C5A3D8-EB33-DB86-275C-E86311F49D11}"/>
              </a:ext>
            </a:extLst>
          </p:cNvPr>
          <p:cNvSpPr>
            <a:spLocks noGrp="1"/>
          </p:cNvSpPr>
          <p:nvPr>
            <p:ph idx="1"/>
          </p:nvPr>
        </p:nvSpPr>
        <p:spPr>
          <a:xfrm>
            <a:off x="913624" y="744783"/>
            <a:ext cx="4458476" cy="5584580"/>
          </a:xfrm>
        </p:spPr>
        <p:txBody>
          <a:bodyPr anchor="ctr">
            <a:noAutofit/>
          </a:bodyPr>
          <a:lstStyle/>
          <a:p>
            <a:r>
              <a:rPr lang="en-US" dirty="0"/>
              <a:t>Increasingly important part of primary healthcare</a:t>
            </a:r>
          </a:p>
          <a:p>
            <a:pPr marL="0" indent="0">
              <a:buNone/>
            </a:pPr>
            <a:endParaRPr lang="en-US" dirty="0"/>
          </a:p>
          <a:p>
            <a:r>
              <a:rPr lang="en-US" dirty="0"/>
              <a:t>Valuable for reaching </a:t>
            </a:r>
            <a:r>
              <a:rPr lang="en-US" b="1" dirty="0"/>
              <a:t>underserved</a:t>
            </a:r>
            <a:r>
              <a:rPr lang="en-US" dirty="0"/>
              <a:t> and </a:t>
            </a:r>
            <a:r>
              <a:rPr lang="en-US" b="1" dirty="0"/>
              <a:t>rural</a:t>
            </a:r>
            <a:r>
              <a:rPr lang="en-US" dirty="0"/>
              <a:t> populations (San-Juan-Rodriguez et al., 2018; </a:t>
            </a:r>
            <a:r>
              <a:rPr lang="en-US" dirty="0" err="1"/>
              <a:t>Berenbrok</a:t>
            </a:r>
            <a:r>
              <a:rPr lang="en-US" dirty="0"/>
              <a:t> et al., 2022)</a:t>
            </a:r>
          </a:p>
        </p:txBody>
      </p:sp>
      <p:pic>
        <p:nvPicPr>
          <p:cNvPr id="13" name="Picture 12" descr="A diagram of a pharmacist&#10;&#10;Description automatically generated">
            <a:extLst>
              <a:ext uri="{FF2B5EF4-FFF2-40B4-BE49-F238E27FC236}">
                <a16:creationId xmlns:a16="http://schemas.microsoft.com/office/drawing/2014/main" id="{4AF11794-E114-92F2-268A-87585B1C3130}"/>
              </a:ext>
            </a:extLst>
          </p:cNvPr>
          <p:cNvPicPr>
            <a:picLocks noChangeAspect="1"/>
          </p:cNvPicPr>
          <p:nvPr/>
        </p:nvPicPr>
        <p:blipFill>
          <a:blip r:embed="rId3"/>
          <a:stretch>
            <a:fillRect/>
          </a:stretch>
        </p:blipFill>
        <p:spPr>
          <a:xfrm>
            <a:off x="6069907" y="1362184"/>
            <a:ext cx="5199227" cy="4667141"/>
          </a:xfrm>
          <a:prstGeom prst="rect">
            <a:avLst/>
          </a:prstGeom>
        </p:spPr>
      </p:pic>
      <p:sp>
        <p:nvSpPr>
          <p:cNvPr id="15" name="TextBox 14">
            <a:extLst>
              <a:ext uri="{FF2B5EF4-FFF2-40B4-BE49-F238E27FC236}">
                <a16:creationId xmlns:a16="http://schemas.microsoft.com/office/drawing/2014/main" id="{F8FB06F0-0881-856D-75F4-CB18061C97EB}"/>
              </a:ext>
            </a:extLst>
          </p:cNvPr>
          <p:cNvSpPr txBox="1"/>
          <p:nvPr/>
        </p:nvSpPr>
        <p:spPr>
          <a:xfrm>
            <a:off x="6440282" y="6106774"/>
            <a:ext cx="4458476" cy="577081"/>
          </a:xfrm>
          <a:prstGeom prst="rect">
            <a:avLst/>
          </a:prstGeom>
          <a:noFill/>
        </p:spPr>
        <p:txBody>
          <a:bodyPr wrap="square" rtlCol="0">
            <a:spAutoFit/>
          </a:bodyPr>
          <a:lstStyle/>
          <a:p>
            <a:pPr defTabSz="233172">
              <a:spcAft>
                <a:spcPts val="600"/>
              </a:spcAft>
            </a:pPr>
            <a:r>
              <a:rPr lang="en-US" sz="1050" kern="1200" dirty="0" err="1">
                <a:solidFill>
                  <a:schemeClr val="tx1"/>
                </a:solidFill>
                <a:latin typeface="+mn-lt"/>
                <a:ea typeface="+mn-ea"/>
                <a:cs typeface="+mn-cs"/>
              </a:rPr>
              <a:t>Elbeddini</a:t>
            </a:r>
            <a:r>
              <a:rPr lang="en-US" sz="1050" kern="1200" dirty="0">
                <a:solidFill>
                  <a:schemeClr val="tx1"/>
                </a:solidFill>
                <a:latin typeface="+mn-lt"/>
                <a:ea typeface="+mn-ea"/>
                <a:cs typeface="+mn-cs"/>
              </a:rPr>
              <a:t>, A., </a:t>
            </a:r>
            <a:r>
              <a:rPr lang="en-US" sz="1050" kern="1200" dirty="0" err="1">
                <a:solidFill>
                  <a:schemeClr val="tx1"/>
                </a:solidFill>
                <a:latin typeface="+mn-lt"/>
                <a:ea typeface="+mn-ea"/>
                <a:cs typeface="+mn-cs"/>
              </a:rPr>
              <a:t>Prabaharan</a:t>
            </a:r>
            <a:r>
              <a:rPr lang="en-US" sz="1050" kern="1200" dirty="0">
                <a:solidFill>
                  <a:schemeClr val="tx1"/>
                </a:solidFill>
                <a:latin typeface="+mn-lt"/>
                <a:ea typeface="+mn-ea"/>
                <a:cs typeface="+mn-cs"/>
              </a:rPr>
              <a:t>, T., </a:t>
            </a:r>
            <a:r>
              <a:rPr lang="en-US" sz="1050" kern="1200" dirty="0" err="1">
                <a:solidFill>
                  <a:schemeClr val="tx1"/>
                </a:solidFill>
                <a:latin typeface="+mn-lt"/>
                <a:ea typeface="+mn-ea"/>
                <a:cs typeface="+mn-cs"/>
              </a:rPr>
              <a:t>Almasalkhi</a:t>
            </a:r>
            <a:r>
              <a:rPr lang="en-US" sz="1050" kern="1200" dirty="0">
                <a:solidFill>
                  <a:schemeClr val="tx1"/>
                </a:solidFill>
                <a:latin typeface="+mn-lt"/>
                <a:ea typeface="+mn-ea"/>
                <a:cs typeface="+mn-cs"/>
              </a:rPr>
              <a:t>, S. et al. Pharmacists and COVID-19. J of Pharm Policy and </a:t>
            </a:r>
            <a:r>
              <a:rPr lang="en-US" sz="1050" kern="1200" dirty="0" err="1">
                <a:solidFill>
                  <a:schemeClr val="tx1"/>
                </a:solidFill>
                <a:latin typeface="+mn-lt"/>
                <a:ea typeface="+mn-ea"/>
                <a:cs typeface="+mn-cs"/>
              </a:rPr>
              <a:t>Pract</a:t>
            </a:r>
            <a:r>
              <a:rPr lang="en-US" sz="1050" kern="1200" dirty="0">
                <a:solidFill>
                  <a:schemeClr val="tx1"/>
                </a:solidFill>
                <a:latin typeface="+mn-lt"/>
                <a:ea typeface="+mn-ea"/>
                <a:cs typeface="+mn-cs"/>
              </a:rPr>
              <a:t> 13, 36 (2020). https://</a:t>
            </a:r>
            <a:r>
              <a:rPr lang="en-US" sz="1050" kern="1200" dirty="0" err="1">
                <a:solidFill>
                  <a:schemeClr val="tx1"/>
                </a:solidFill>
                <a:latin typeface="+mn-lt"/>
                <a:ea typeface="+mn-ea"/>
                <a:cs typeface="+mn-cs"/>
              </a:rPr>
              <a:t>doi.org</a:t>
            </a:r>
            <a:r>
              <a:rPr lang="en-US" sz="1050" kern="1200" dirty="0">
                <a:solidFill>
                  <a:schemeClr val="tx1"/>
                </a:solidFill>
                <a:latin typeface="+mn-lt"/>
                <a:ea typeface="+mn-ea"/>
                <a:cs typeface="+mn-cs"/>
              </a:rPr>
              <a:t>/10.1186/s40545-020-00241-3</a:t>
            </a:r>
            <a:endParaRPr lang="en-US" sz="1050" dirty="0"/>
          </a:p>
        </p:txBody>
      </p:sp>
    </p:spTree>
    <p:extLst>
      <p:ext uri="{BB962C8B-B14F-4D97-AF65-F5344CB8AC3E}">
        <p14:creationId xmlns:p14="http://schemas.microsoft.com/office/powerpoint/2010/main" val="1391759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C4B68-B71E-5C94-A886-61EF6370D124}"/>
              </a:ext>
            </a:extLst>
          </p:cNvPr>
          <p:cNvSpPr>
            <a:spLocks noGrp="1"/>
          </p:cNvSpPr>
          <p:nvPr>
            <p:ph type="title"/>
          </p:nvPr>
        </p:nvSpPr>
        <p:spPr>
          <a:xfrm>
            <a:off x="693304" y="2268537"/>
            <a:ext cx="10515600" cy="1060883"/>
          </a:xfrm>
        </p:spPr>
        <p:txBody>
          <a:bodyPr/>
          <a:lstStyle/>
          <a:p>
            <a:r>
              <a:rPr lang="en-US" b="1" dirty="0">
                <a:latin typeface="+mn-lt"/>
              </a:rPr>
              <a:t>Study Purpose: </a:t>
            </a:r>
          </a:p>
        </p:txBody>
      </p:sp>
      <p:sp>
        <p:nvSpPr>
          <p:cNvPr id="3" name="Text Placeholder 2">
            <a:extLst>
              <a:ext uri="{FF2B5EF4-FFF2-40B4-BE49-F238E27FC236}">
                <a16:creationId xmlns:a16="http://schemas.microsoft.com/office/drawing/2014/main" id="{93C19EC9-E300-8374-E486-A163462ECBF9}"/>
              </a:ext>
            </a:extLst>
          </p:cNvPr>
          <p:cNvSpPr>
            <a:spLocks noGrp="1"/>
          </p:cNvSpPr>
          <p:nvPr>
            <p:ph type="body" idx="1"/>
          </p:nvPr>
        </p:nvSpPr>
        <p:spPr>
          <a:xfrm>
            <a:off x="693304" y="3528581"/>
            <a:ext cx="10515600" cy="1500187"/>
          </a:xfrm>
        </p:spPr>
        <p:txBody>
          <a:bodyPr>
            <a:normAutofit/>
          </a:bodyPr>
          <a:lstStyle/>
          <a:p>
            <a:r>
              <a:rPr lang="en-US" sz="3200" dirty="0"/>
              <a:t>To understand how spatial access to pharmacy care varies temporally across Vermont, specifically focusing on identifying areas of the state with particularly limited access. </a:t>
            </a:r>
          </a:p>
        </p:txBody>
      </p:sp>
    </p:spTree>
    <p:extLst>
      <p:ext uri="{BB962C8B-B14F-4D97-AF65-F5344CB8AC3E}">
        <p14:creationId xmlns:p14="http://schemas.microsoft.com/office/powerpoint/2010/main" val="3862468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EEE550-B859-8759-85D2-EADB327BF152}"/>
              </a:ext>
            </a:extLst>
          </p:cNvPr>
          <p:cNvSpPr>
            <a:spLocks noGrp="1"/>
          </p:cNvSpPr>
          <p:nvPr>
            <p:ph type="title"/>
          </p:nvPr>
        </p:nvSpPr>
        <p:spPr>
          <a:xfrm>
            <a:off x="715651" y="-14634"/>
            <a:ext cx="10515600" cy="1325563"/>
          </a:xfrm>
        </p:spPr>
        <p:txBody>
          <a:bodyPr/>
          <a:lstStyle/>
          <a:p>
            <a:r>
              <a:rPr lang="en-US" dirty="0"/>
              <a:t>Study Area</a:t>
            </a:r>
          </a:p>
        </p:txBody>
      </p:sp>
      <p:sp>
        <p:nvSpPr>
          <p:cNvPr id="8" name="TextBox 7">
            <a:extLst>
              <a:ext uri="{FF2B5EF4-FFF2-40B4-BE49-F238E27FC236}">
                <a16:creationId xmlns:a16="http://schemas.microsoft.com/office/drawing/2014/main" id="{AC5B5BB4-8AE1-4F1F-AB83-D5F1FE054628}"/>
              </a:ext>
            </a:extLst>
          </p:cNvPr>
          <p:cNvSpPr txBox="1"/>
          <p:nvPr/>
        </p:nvSpPr>
        <p:spPr>
          <a:xfrm>
            <a:off x="838198" y="1011881"/>
            <a:ext cx="6019801" cy="2246769"/>
          </a:xfrm>
          <a:prstGeom prst="rect">
            <a:avLst/>
          </a:prstGeom>
          <a:noFill/>
        </p:spPr>
        <p:txBody>
          <a:bodyPr wrap="square" rtlCol="0">
            <a:spAutoFit/>
          </a:bodyPr>
          <a:lstStyle/>
          <a:p>
            <a:pPr marL="685800" indent="-685800">
              <a:buFont typeface="Arial" panose="020B0604020202020204" pitchFamily="34" charset="0"/>
              <a:buChar char="•"/>
            </a:pPr>
            <a:r>
              <a:rPr lang="en-US" sz="2800" dirty="0"/>
              <a:t>Highly rural and aging population</a:t>
            </a:r>
          </a:p>
          <a:p>
            <a:pPr marL="685800" indent="-685800">
              <a:buFont typeface="Arial" panose="020B0604020202020204" pitchFamily="34" charset="0"/>
              <a:buChar char="•"/>
            </a:pPr>
            <a:r>
              <a:rPr lang="en-US" sz="2800" dirty="0"/>
              <a:t>255 total municipalities</a:t>
            </a:r>
          </a:p>
          <a:p>
            <a:pPr marL="1143000" lvl="1" indent="-685800">
              <a:buFont typeface="Arial" panose="020B0604020202020204" pitchFamily="34" charset="0"/>
              <a:buChar char="•"/>
            </a:pPr>
            <a:r>
              <a:rPr lang="en-US" sz="2800" dirty="0"/>
              <a:t>35 metropolitan (1 area)</a:t>
            </a:r>
          </a:p>
          <a:p>
            <a:pPr marL="1143000" lvl="1" indent="-685800">
              <a:buFont typeface="Arial" panose="020B0604020202020204" pitchFamily="34" charset="0"/>
              <a:buChar char="•"/>
            </a:pPr>
            <a:r>
              <a:rPr lang="en-US" sz="2800" dirty="0"/>
              <a:t>48 micropolitan (4 areas)</a:t>
            </a:r>
          </a:p>
          <a:p>
            <a:pPr marL="1143000" lvl="1" indent="-685800">
              <a:buFont typeface="Arial" panose="020B0604020202020204" pitchFamily="34" charset="0"/>
              <a:buChar char="•"/>
            </a:pPr>
            <a:r>
              <a:rPr lang="en-US" sz="2800" dirty="0"/>
              <a:t>172 Rural </a:t>
            </a:r>
          </a:p>
        </p:txBody>
      </p:sp>
      <p:sp>
        <p:nvSpPr>
          <p:cNvPr id="9" name="TextBox 8">
            <a:extLst>
              <a:ext uri="{FF2B5EF4-FFF2-40B4-BE49-F238E27FC236}">
                <a16:creationId xmlns:a16="http://schemas.microsoft.com/office/drawing/2014/main" id="{72498052-7C5E-5996-4307-29D19640FB11}"/>
              </a:ext>
            </a:extLst>
          </p:cNvPr>
          <p:cNvSpPr txBox="1"/>
          <p:nvPr/>
        </p:nvSpPr>
        <p:spPr>
          <a:xfrm>
            <a:off x="838198" y="3221409"/>
            <a:ext cx="6019801" cy="523220"/>
          </a:xfrm>
          <a:prstGeom prst="rect">
            <a:avLst/>
          </a:prstGeom>
          <a:noFill/>
        </p:spPr>
        <p:txBody>
          <a:bodyPr wrap="square" rtlCol="0">
            <a:spAutoFit/>
          </a:bodyPr>
          <a:lstStyle/>
          <a:p>
            <a:pPr marL="685800" indent="-685800">
              <a:buFont typeface="Arial" panose="020B0604020202020204" pitchFamily="34" charset="0"/>
              <a:buChar char="•"/>
            </a:pPr>
            <a:r>
              <a:rPr lang="en-US" sz="2800" dirty="0"/>
              <a:t>117 VT pharmacies, 75 Out-of-Sate </a:t>
            </a:r>
          </a:p>
        </p:txBody>
      </p:sp>
      <p:pic>
        <p:nvPicPr>
          <p:cNvPr id="1026" name="Picture 2">
            <a:extLst>
              <a:ext uri="{FF2B5EF4-FFF2-40B4-BE49-F238E27FC236}">
                <a16:creationId xmlns:a16="http://schemas.microsoft.com/office/drawing/2014/main" id="{3682000B-E79D-8910-5177-E6D0D9B13D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3094" y="-84637"/>
            <a:ext cx="4135619" cy="661209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25417FC-AEEA-8F56-87EE-DDEA5F89055D}"/>
              </a:ext>
            </a:extLst>
          </p:cNvPr>
          <p:cNvSpPr txBox="1"/>
          <p:nvPr/>
        </p:nvSpPr>
        <p:spPr>
          <a:xfrm>
            <a:off x="7513093" y="6253461"/>
            <a:ext cx="4135619" cy="461665"/>
          </a:xfrm>
          <a:prstGeom prst="rect">
            <a:avLst/>
          </a:prstGeom>
          <a:noFill/>
        </p:spPr>
        <p:txBody>
          <a:bodyPr wrap="none" rtlCol="0">
            <a:spAutoFit/>
          </a:bodyPr>
          <a:lstStyle/>
          <a:p>
            <a:r>
              <a:rPr lang="en-US" sz="1200" b="1" dirty="0"/>
              <a:t>Figure 1. </a:t>
            </a:r>
            <a:r>
              <a:rPr lang="en-US" sz="1200" dirty="0"/>
              <a:t>Study area with metropolitan, micropolitan, and rural </a:t>
            </a:r>
          </a:p>
          <a:p>
            <a:pPr algn="ctr"/>
            <a:r>
              <a:rPr lang="en-US" sz="1200" dirty="0"/>
              <a:t>classifications for county subdivisions and pharmacy locations</a:t>
            </a:r>
          </a:p>
        </p:txBody>
      </p:sp>
      <p:pic>
        <p:nvPicPr>
          <p:cNvPr id="3" name="Picture 2" descr="A graph showing the age of a person&#10;&#10;Description automatically generated with medium confidence">
            <a:extLst>
              <a:ext uri="{FF2B5EF4-FFF2-40B4-BE49-F238E27FC236}">
                <a16:creationId xmlns:a16="http://schemas.microsoft.com/office/drawing/2014/main" id="{3EBBE300-5F86-6454-8832-8916323C0675}"/>
              </a:ext>
            </a:extLst>
          </p:cNvPr>
          <p:cNvPicPr>
            <a:picLocks noChangeAspect="1"/>
          </p:cNvPicPr>
          <p:nvPr/>
        </p:nvPicPr>
        <p:blipFill>
          <a:blip r:embed="rId4"/>
          <a:stretch>
            <a:fillRect/>
          </a:stretch>
        </p:blipFill>
        <p:spPr>
          <a:xfrm>
            <a:off x="1244146" y="3777885"/>
            <a:ext cx="5198693" cy="2782489"/>
          </a:xfrm>
          <a:prstGeom prst="rect">
            <a:avLst/>
          </a:prstGeom>
        </p:spPr>
      </p:pic>
    </p:spTree>
    <p:extLst>
      <p:ext uri="{BB962C8B-B14F-4D97-AF65-F5344CB8AC3E}">
        <p14:creationId xmlns:p14="http://schemas.microsoft.com/office/powerpoint/2010/main" val="113727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37757-0F99-728C-698A-CC6ABCFB6D18}"/>
              </a:ext>
            </a:extLst>
          </p:cNvPr>
          <p:cNvSpPr>
            <a:spLocks noGrp="1"/>
          </p:cNvSpPr>
          <p:nvPr>
            <p:ph type="title"/>
          </p:nvPr>
        </p:nvSpPr>
        <p:spPr/>
        <p:txBody>
          <a:bodyPr/>
          <a:lstStyle/>
          <a:p>
            <a:r>
              <a:rPr lang="en-US" dirty="0"/>
              <a:t>Research Questions</a:t>
            </a:r>
          </a:p>
        </p:txBody>
      </p:sp>
      <p:pic>
        <p:nvPicPr>
          <p:cNvPr id="5" name="Graphic 4" descr="City with solid fill">
            <a:extLst>
              <a:ext uri="{FF2B5EF4-FFF2-40B4-BE49-F238E27FC236}">
                <a16:creationId xmlns:a16="http://schemas.microsoft.com/office/drawing/2014/main" id="{822359F4-1D26-16C7-A4DE-C7DA1783B16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3926" y="1479882"/>
            <a:ext cx="1412011" cy="1412011"/>
          </a:xfrm>
          <a:prstGeom prst="rect">
            <a:avLst/>
          </a:prstGeom>
        </p:spPr>
      </p:pic>
      <p:pic>
        <p:nvPicPr>
          <p:cNvPr id="6" name="Graphic 5" descr="Clock outline">
            <a:extLst>
              <a:ext uri="{FF2B5EF4-FFF2-40B4-BE49-F238E27FC236}">
                <a16:creationId xmlns:a16="http://schemas.microsoft.com/office/drawing/2014/main" id="{F4B17A46-C11D-4E05-A780-981C91E1317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03927" y="3198405"/>
            <a:ext cx="1412011" cy="1412011"/>
          </a:xfrm>
          <a:prstGeom prst="rect">
            <a:avLst/>
          </a:prstGeom>
        </p:spPr>
      </p:pic>
      <p:pic>
        <p:nvPicPr>
          <p:cNvPr id="11" name="Graphic 10" descr="Clock outline">
            <a:extLst>
              <a:ext uri="{FF2B5EF4-FFF2-40B4-BE49-F238E27FC236}">
                <a16:creationId xmlns:a16="http://schemas.microsoft.com/office/drawing/2014/main" id="{A67819F2-216F-B5D8-83ED-DA9FEDFC1BE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90422" y="5216588"/>
            <a:ext cx="1227011" cy="1227011"/>
          </a:xfrm>
          <a:prstGeom prst="rect">
            <a:avLst/>
          </a:prstGeom>
        </p:spPr>
      </p:pic>
      <p:pic>
        <p:nvPicPr>
          <p:cNvPr id="12" name="Graphic 11" descr="City with solid fill">
            <a:extLst>
              <a:ext uri="{FF2B5EF4-FFF2-40B4-BE49-F238E27FC236}">
                <a16:creationId xmlns:a16="http://schemas.microsoft.com/office/drawing/2014/main" id="{6E11CDC4-98FF-0ACF-ED18-D57C8F3679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17433" y="5292546"/>
            <a:ext cx="1200329" cy="1200329"/>
          </a:xfrm>
          <a:prstGeom prst="rect">
            <a:avLst/>
          </a:prstGeom>
        </p:spPr>
      </p:pic>
      <p:sp>
        <p:nvSpPr>
          <p:cNvPr id="16" name="TextBox 15">
            <a:extLst>
              <a:ext uri="{FF2B5EF4-FFF2-40B4-BE49-F238E27FC236}">
                <a16:creationId xmlns:a16="http://schemas.microsoft.com/office/drawing/2014/main" id="{1248A971-C402-B173-3350-027DDF925816}"/>
              </a:ext>
            </a:extLst>
          </p:cNvPr>
          <p:cNvSpPr txBox="1"/>
          <p:nvPr/>
        </p:nvSpPr>
        <p:spPr>
          <a:xfrm>
            <a:off x="2941720" y="1770390"/>
            <a:ext cx="8520363" cy="830997"/>
          </a:xfrm>
          <a:prstGeom prst="rect">
            <a:avLst/>
          </a:prstGeom>
          <a:noFill/>
        </p:spPr>
        <p:txBody>
          <a:bodyPr wrap="square">
            <a:spAutoFit/>
          </a:bodyPr>
          <a:lstStyle/>
          <a:p>
            <a:pPr marL="0" lvl="0" indent="0">
              <a:lnSpc>
                <a:spcPct val="100000"/>
              </a:lnSpc>
              <a:buNone/>
            </a:pPr>
            <a:r>
              <a:rPr lang="en-US" sz="2400" b="1" dirty="0"/>
              <a:t>1. </a:t>
            </a:r>
            <a:r>
              <a:rPr lang="en-US" sz="2400" dirty="0"/>
              <a:t>Do certain areas of the state exhibit particularly limited access to pharmacy care during typical business hours?</a:t>
            </a:r>
          </a:p>
        </p:txBody>
      </p:sp>
      <p:sp>
        <p:nvSpPr>
          <p:cNvPr id="18" name="TextBox 17">
            <a:extLst>
              <a:ext uri="{FF2B5EF4-FFF2-40B4-BE49-F238E27FC236}">
                <a16:creationId xmlns:a16="http://schemas.microsoft.com/office/drawing/2014/main" id="{B8D0401C-1DB8-6E1A-1438-41DFD51996A3}"/>
              </a:ext>
            </a:extLst>
          </p:cNvPr>
          <p:cNvSpPr txBox="1"/>
          <p:nvPr/>
        </p:nvSpPr>
        <p:spPr>
          <a:xfrm>
            <a:off x="2941720" y="3315493"/>
            <a:ext cx="8303794" cy="1200329"/>
          </a:xfrm>
          <a:prstGeom prst="rect">
            <a:avLst/>
          </a:prstGeom>
          <a:noFill/>
        </p:spPr>
        <p:txBody>
          <a:bodyPr wrap="square">
            <a:spAutoFit/>
          </a:bodyPr>
          <a:lstStyle/>
          <a:p>
            <a:pPr marL="0" indent="0">
              <a:buNone/>
            </a:pPr>
            <a:r>
              <a:rPr lang="en-US" sz="2400" b="1" dirty="0"/>
              <a:t>2. </a:t>
            </a:r>
            <a:r>
              <a:rPr lang="en-US" sz="2400" dirty="0"/>
              <a:t>How does the accessibility to pharmacies fluctuate across different temporal segments of the day, various days of the week, or combinations of these temporal dimensions?</a:t>
            </a:r>
          </a:p>
        </p:txBody>
      </p:sp>
      <p:sp>
        <p:nvSpPr>
          <p:cNvPr id="20" name="TextBox 19">
            <a:extLst>
              <a:ext uri="{FF2B5EF4-FFF2-40B4-BE49-F238E27FC236}">
                <a16:creationId xmlns:a16="http://schemas.microsoft.com/office/drawing/2014/main" id="{B69F95B1-1975-0742-ECC7-4BFCFA2EC19A}"/>
              </a:ext>
            </a:extLst>
          </p:cNvPr>
          <p:cNvSpPr txBox="1"/>
          <p:nvPr/>
        </p:nvSpPr>
        <p:spPr>
          <a:xfrm>
            <a:off x="2941721" y="5229928"/>
            <a:ext cx="8520362" cy="1200329"/>
          </a:xfrm>
          <a:prstGeom prst="rect">
            <a:avLst/>
          </a:prstGeom>
          <a:noFill/>
        </p:spPr>
        <p:txBody>
          <a:bodyPr wrap="square">
            <a:spAutoFit/>
          </a:bodyPr>
          <a:lstStyle/>
          <a:p>
            <a:pPr marL="0" indent="0">
              <a:buNone/>
            </a:pPr>
            <a:r>
              <a:rPr lang="en-US" sz="2400" b="1" dirty="0"/>
              <a:t>3. </a:t>
            </a:r>
            <a:r>
              <a:rPr lang="en-US" sz="2400" dirty="0"/>
              <a:t>Presuming that we have observed differences in pharmacy accessibility in rural areas, are spatial differences in access exacerbated outside of conventional business hours?</a:t>
            </a:r>
          </a:p>
        </p:txBody>
      </p:sp>
    </p:spTree>
    <p:extLst>
      <p:ext uri="{BB962C8B-B14F-4D97-AF65-F5344CB8AC3E}">
        <p14:creationId xmlns:p14="http://schemas.microsoft.com/office/powerpoint/2010/main" val="3166678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99F91-CE11-C214-E8E4-E96AB4AA8EC3}"/>
              </a:ext>
            </a:extLst>
          </p:cNvPr>
          <p:cNvSpPr>
            <a:spLocks noGrp="1"/>
          </p:cNvSpPr>
          <p:nvPr>
            <p:ph type="title"/>
          </p:nvPr>
        </p:nvSpPr>
        <p:spPr>
          <a:xfrm>
            <a:off x="638176" y="416002"/>
            <a:ext cx="10515600" cy="1325563"/>
          </a:xfrm>
        </p:spPr>
        <p:txBody>
          <a:bodyPr>
            <a:normAutofit/>
          </a:bodyPr>
          <a:lstStyle/>
          <a:p>
            <a:r>
              <a:rPr lang="en-US" b="1" dirty="0"/>
              <a:t>Method: E2SFCA </a:t>
            </a:r>
            <a:br>
              <a:rPr lang="en-US" b="1" dirty="0"/>
            </a:br>
            <a:r>
              <a:rPr lang="en-US" sz="2700" b="1" dirty="0"/>
              <a:t>(Enhanced 2-Step Floating Catchment Area Method)</a:t>
            </a:r>
          </a:p>
        </p:txBody>
      </p:sp>
      <p:sp>
        <p:nvSpPr>
          <p:cNvPr id="3" name="Content Placeholder 2">
            <a:extLst>
              <a:ext uri="{FF2B5EF4-FFF2-40B4-BE49-F238E27FC236}">
                <a16:creationId xmlns:a16="http://schemas.microsoft.com/office/drawing/2014/main" id="{98A34306-B51B-B8FA-2B22-B7F270ADC1E6}"/>
              </a:ext>
            </a:extLst>
          </p:cNvPr>
          <p:cNvSpPr>
            <a:spLocks noGrp="1"/>
          </p:cNvSpPr>
          <p:nvPr>
            <p:ph idx="1"/>
          </p:nvPr>
        </p:nvSpPr>
        <p:spPr>
          <a:xfrm>
            <a:off x="638176" y="2021279"/>
            <a:ext cx="5816302" cy="5079187"/>
          </a:xfrm>
        </p:spPr>
        <p:txBody>
          <a:bodyPr>
            <a:normAutofit/>
          </a:bodyPr>
          <a:lstStyle/>
          <a:p>
            <a:pPr>
              <a:lnSpc>
                <a:spcPct val="100000"/>
              </a:lnSpc>
            </a:pPr>
            <a:r>
              <a:rPr lang="en-US" sz="3000" dirty="0"/>
              <a:t>Enhanced - 2SFCA (Luo &amp; Qi, 2009) </a:t>
            </a:r>
          </a:p>
          <a:p>
            <a:pPr lvl="1">
              <a:lnSpc>
                <a:spcPct val="100000"/>
              </a:lnSpc>
            </a:pPr>
            <a:r>
              <a:rPr lang="en-US" sz="2600" dirty="0"/>
              <a:t>Supply, Demand, Human Mobility</a:t>
            </a:r>
          </a:p>
          <a:p>
            <a:pPr lvl="1">
              <a:lnSpc>
                <a:spcPct val="100000"/>
              </a:lnSpc>
            </a:pPr>
            <a:r>
              <a:rPr lang="en-US" sz="2600" b="1" dirty="0"/>
              <a:t>Step 1: </a:t>
            </a:r>
            <a:r>
              <a:rPr lang="en-US" sz="2600" dirty="0"/>
              <a:t>Service-to-population ratios within individual service catchments</a:t>
            </a:r>
          </a:p>
          <a:p>
            <a:pPr lvl="1">
              <a:lnSpc>
                <a:spcPct val="100000"/>
              </a:lnSpc>
            </a:pPr>
            <a:r>
              <a:rPr lang="en-US" sz="2600" b="1" dirty="0"/>
              <a:t>Step 2: </a:t>
            </a:r>
            <a:r>
              <a:rPr lang="en-US" sz="2600" dirty="0"/>
              <a:t>Sum ratios within population areas</a:t>
            </a:r>
          </a:p>
          <a:p>
            <a:pPr lvl="1">
              <a:lnSpc>
                <a:spcPct val="100000"/>
              </a:lnSpc>
            </a:pPr>
            <a:r>
              <a:rPr lang="en-US" sz="2600" dirty="0"/>
              <a:t>Accounts for varying distances within a catchment area</a:t>
            </a:r>
          </a:p>
          <a:p>
            <a:pPr marL="457200" lvl="1" indent="0">
              <a:lnSpc>
                <a:spcPct val="150000"/>
              </a:lnSpc>
              <a:buNone/>
            </a:pPr>
            <a:endParaRPr lang="en-US" dirty="0"/>
          </a:p>
          <a:p>
            <a:pPr lvl="1">
              <a:lnSpc>
                <a:spcPct val="150000"/>
              </a:lnSpc>
            </a:pPr>
            <a:endParaRPr lang="en-US" dirty="0"/>
          </a:p>
          <a:p>
            <a:pPr lvl="1">
              <a:lnSpc>
                <a:spcPct val="150000"/>
              </a:lnSpc>
            </a:pPr>
            <a:endParaRPr lang="en-US" dirty="0"/>
          </a:p>
          <a:p>
            <a:pPr marL="457200" lvl="1" indent="0">
              <a:lnSpc>
                <a:spcPct val="150000"/>
              </a:lnSpc>
              <a:buNone/>
            </a:pPr>
            <a:endParaRPr lang="en-US" dirty="0"/>
          </a:p>
          <a:p>
            <a:pPr lvl="1">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a:p>
            <a:pPr>
              <a:lnSpc>
                <a:spcPct val="150000"/>
              </a:lnSpc>
            </a:pPr>
            <a:endParaRPr lang="en-US" dirty="0"/>
          </a:p>
        </p:txBody>
      </p:sp>
      <p:pic>
        <p:nvPicPr>
          <p:cNvPr id="5" name="Picture 4" descr="A close-up of a map&#10;&#10;Description automatically generated">
            <a:extLst>
              <a:ext uri="{FF2B5EF4-FFF2-40B4-BE49-F238E27FC236}">
                <a16:creationId xmlns:a16="http://schemas.microsoft.com/office/drawing/2014/main" id="{51903E02-71C8-DF29-46CE-9208AA23068E}"/>
              </a:ext>
            </a:extLst>
          </p:cNvPr>
          <p:cNvPicPr>
            <a:picLocks noChangeAspect="1"/>
          </p:cNvPicPr>
          <p:nvPr/>
        </p:nvPicPr>
        <p:blipFill>
          <a:blip r:embed="rId3"/>
          <a:stretch>
            <a:fillRect/>
          </a:stretch>
        </p:blipFill>
        <p:spPr>
          <a:xfrm>
            <a:off x="6487954" y="2230515"/>
            <a:ext cx="5480965" cy="3284460"/>
          </a:xfrm>
          <a:prstGeom prst="rect">
            <a:avLst/>
          </a:prstGeom>
        </p:spPr>
      </p:pic>
      <p:sp>
        <p:nvSpPr>
          <p:cNvPr id="6" name="TextBox 5">
            <a:extLst>
              <a:ext uri="{FF2B5EF4-FFF2-40B4-BE49-F238E27FC236}">
                <a16:creationId xmlns:a16="http://schemas.microsoft.com/office/drawing/2014/main" id="{30E13701-3098-726D-013F-759D55EC42D4}"/>
              </a:ext>
            </a:extLst>
          </p:cNvPr>
          <p:cNvSpPr txBox="1"/>
          <p:nvPr/>
        </p:nvSpPr>
        <p:spPr>
          <a:xfrm>
            <a:off x="8724716" y="5514975"/>
            <a:ext cx="1221616" cy="276999"/>
          </a:xfrm>
          <a:prstGeom prst="rect">
            <a:avLst/>
          </a:prstGeom>
          <a:noFill/>
        </p:spPr>
        <p:txBody>
          <a:bodyPr wrap="none" rtlCol="0">
            <a:spAutoFit/>
          </a:bodyPr>
          <a:lstStyle/>
          <a:p>
            <a:r>
              <a:rPr lang="en-US" sz="1200" dirty="0"/>
              <a:t>Kang et al., 2020</a:t>
            </a:r>
          </a:p>
        </p:txBody>
      </p:sp>
    </p:spTree>
    <p:extLst>
      <p:ext uri="{BB962C8B-B14F-4D97-AF65-F5344CB8AC3E}">
        <p14:creationId xmlns:p14="http://schemas.microsoft.com/office/powerpoint/2010/main" val="221651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4DFB82BF-9195-E5EB-5667-E8F5912B8974}"/>
              </a:ext>
            </a:extLst>
          </p:cNvPr>
          <p:cNvSpPr/>
          <p:nvPr/>
        </p:nvSpPr>
        <p:spPr>
          <a:xfrm>
            <a:off x="4597616" y="3799954"/>
            <a:ext cx="3420245" cy="113525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564A53F-CE37-CEE2-9D0F-2FB4ADDCBF84}"/>
              </a:ext>
            </a:extLst>
          </p:cNvPr>
          <p:cNvSpPr>
            <a:spLocks noGrp="1"/>
          </p:cNvSpPr>
          <p:nvPr>
            <p:ph type="title"/>
          </p:nvPr>
        </p:nvSpPr>
        <p:spPr>
          <a:xfrm>
            <a:off x="838200" y="-116758"/>
            <a:ext cx="10515600" cy="1325563"/>
          </a:xfrm>
        </p:spPr>
        <p:txBody>
          <a:bodyPr/>
          <a:lstStyle/>
          <a:p>
            <a:r>
              <a:rPr lang="en-US" b="1" dirty="0"/>
              <a:t>Data and Methods</a:t>
            </a:r>
          </a:p>
        </p:txBody>
      </p:sp>
      <p:sp>
        <p:nvSpPr>
          <p:cNvPr id="4" name="Rectangle 3">
            <a:extLst>
              <a:ext uri="{FF2B5EF4-FFF2-40B4-BE49-F238E27FC236}">
                <a16:creationId xmlns:a16="http://schemas.microsoft.com/office/drawing/2014/main" id="{30503424-0D08-9D9E-86E0-1ED0EED74DFB}"/>
              </a:ext>
            </a:extLst>
          </p:cNvPr>
          <p:cNvSpPr/>
          <p:nvPr/>
        </p:nvSpPr>
        <p:spPr>
          <a:xfrm>
            <a:off x="1295034" y="1307623"/>
            <a:ext cx="2356701" cy="11217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Pharmacy Staffing</a:t>
            </a:r>
          </a:p>
          <a:p>
            <a:pPr algn="ctr"/>
            <a:r>
              <a:rPr lang="en-US" dirty="0"/>
              <a:t>(Primary Data)</a:t>
            </a:r>
          </a:p>
        </p:txBody>
      </p:sp>
      <p:sp>
        <p:nvSpPr>
          <p:cNvPr id="6" name="Rectangle 5">
            <a:extLst>
              <a:ext uri="{FF2B5EF4-FFF2-40B4-BE49-F238E27FC236}">
                <a16:creationId xmlns:a16="http://schemas.microsoft.com/office/drawing/2014/main" id="{FBF9CAEA-CD2A-5749-5588-3B6C0C19A2C6}"/>
              </a:ext>
            </a:extLst>
          </p:cNvPr>
          <p:cNvSpPr/>
          <p:nvPr/>
        </p:nvSpPr>
        <p:spPr>
          <a:xfrm>
            <a:off x="5053188" y="1274252"/>
            <a:ext cx="2356701" cy="11217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Population Data</a:t>
            </a:r>
          </a:p>
          <a:p>
            <a:pPr algn="ctr"/>
            <a:r>
              <a:rPr lang="en-US" dirty="0"/>
              <a:t>(Secondary Data)</a:t>
            </a:r>
          </a:p>
        </p:txBody>
      </p:sp>
      <p:sp>
        <p:nvSpPr>
          <p:cNvPr id="7" name="Rectangle 6">
            <a:extLst>
              <a:ext uri="{FF2B5EF4-FFF2-40B4-BE49-F238E27FC236}">
                <a16:creationId xmlns:a16="http://schemas.microsoft.com/office/drawing/2014/main" id="{82E388F7-4931-F4C3-0AB0-D3B51ED97E7E}"/>
              </a:ext>
            </a:extLst>
          </p:cNvPr>
          <p:cNvSpPr/>
          <p:nvPr/>
        </p:nvSpPr>
        <p:spPr>
          <a:xfrm>
            <a:off x="8490831" y="1274252"/>
            <a:ext cx="2356701" cy="11217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Road Network </a:t>
            </a:r>
          </a:p>
          <a:p>
            <a:pPr algn="ctr"/>
            <a:r>
              <a:rPr lang="en-US" dirty="0"/>
              <a:t>(Secondary Data)</a:t>
            </a:r>
          </a:p>
        </p:txBody>
      </p:sp>
      <p:sp>
        <p:nvSpPr>
          <p:cNvPr id="9" name="TextBox 8">
            <a:extLst>
              <a:ext uri="{FF2B5EF4-FFF2-40B4-BE49-F238E27FC236}">
                <a16:creationId xmlns:a16="http://schemas.microsoft.com/office/drawing/2014/main" id="{65508F9F-14D3-1DB4-EF6E-E219122BC914}"/>
              </a:ext>
            </a:extLst>
          </p:cNvPr>
          <p:cNvSpPr txBox="1"/>
          <p:nvPr/>
        </p:nvSpPr>
        <p:spPr>
          <a:xfrm>
            <a:off x="1617797" y="929784"/>
            <a:ext cx="1711174" cy="369332"/>
          </a:xfrm>
          <a:prstGeom prst="rect">
            <a:avLst/>
          </a:prstGeom>
          <a:noFill/>
        </p:spPr>
        <p:txBody>
          <a:bodyPr wrap="none" rtlCol="0">
            <a:spAutoFit/>
          </a:bodyPr>
          <a:lstStyle/>
          <a:p>
            <a:r>
              <a:rPr lang="en-US" b="1" dirty="0"/>
              <a:t>Supply (Service)</a:t>
            </a:r>
          </a:p>
        </p:txBody>
      </p:sp>
      <p:sp>
        <p:nvSpPr>
          <p:cNvPr id="10" name="TextBox 9">
            <a:extLst>
              <a:ext uri="{FF2B5EF4-FFF2-40B4-BE49-F238E27FC236}">
                <a16:creationId xmlns:a16="http://schemas.microsoft.com/office/drawing/2014/main" id="{8AEE4FB5-5F9F-FB66-9171-51C8E7DE8771}"/>
              </a:ext>
            </a:extLst>
          </p:cNvPr>
          <p:cNvSpPr txBox="1"/>
          <p:nvPr/>
        </p:nvSpPr>
        <p:spPr>
          <a:xfrm>
            <a:off x="5135192" y="898599"/>
            <a:ext cx="2232278" cy="369332"/>
          </a:xfrm>
          <a:prstGeom prst="rect">
            <a:avLst/>
          </a:prstGeom>
          <a:noFill/>
        </p:spPr>
        <p:txBody>
          <a:bodyPr wrap="none" rtlCol="0">
            <a:spAutoFit/>
          </a:bodyPr>
          <a:lstStyle/>
          <a:p>
            <a:r>
              <a:rPr lang="en-US" b="1" dirty="0"/>
              <a:t>Demand (Population)</a:t>
            </a:r>
          </a:p>
        </p:txBody>
      </p:sp>
      <p:sp>
        <p:nvSpPr>
          <p:cNvPr id="11" name="TextBox 10">
            <a:extLst>
              <a:ext uri="{FF2B5EF4-FFF2-40B4-BE49-F238E27FC236}">
                <a16:creationId xmlns:a16="http://schemas.microsoft.com/office/drawing/2014/main" id="{A28BF3C8-C5C6-7D95-185A-76BE5CB0EB0A}"/>
              </a:ext>
            </a:extLst>
          </p:cNvPr>
          <p:cNvSpPr txBox="1"/>
          <p:nvPr/>
        </p:nvSpPr>
        <p:spPr>
          <a:xfrm>
            <a:off x="9173692" y="907399"/>
            <a:ext cx="990977" cy="369332"/>
          </a:xfrm>
          <a:prstGeom prst="rect">
            <a:avLst/>
          </a:prstGeom>
          <a:noFill/>
        </p:spPr>
        <p:txBody>
          <a:bodyPr wrap="none" rtlCol="0">
            <a:spAutoFit/>
          </a:bodyPr>
          <a:lstStyle/>
          <a:p>
            <a:r>
              <a:rPr lang="en-US" b="1" dirty="0"/>
              <a:t>Mobility</a:t>
            </a:r>
          </a:p>
        </p:txBody>
      </p:sp>
      <p:sp>
        <p:nvSpPr>
          <p:cNvPr id="12" name="TextBox 11">
            <a:extLst>
              <a:ext uri="{FF2B5EF4-FFF2-40B4-BE49-F238E27FC236}">
                <a16:creationId xmlns:a16="http://schemas.microsoft.com/office/drawing/2014/main" id="{7FDE869C-8528-26CE-B8F3-DEB244314C71}"/>
              </a:ext>
            </a:extLst>
          </p:cNvPr>
          <p:cNvSpPr txBox="1"/>
          <p:nvPr/>
        </p:nvSpPr>
        <p:spPr>
          <a:xfrm>
            <a:off x="710129" y="2505215"/>
            <a:ext cx="3731740" cy="1200329"/>
          </a:xfrm>
          <a:prstGeom prst="rect">
            <a:avLst/>
          </a:prstGeom>
          <a:noFill/>
        </p:spPr>
        <p:txBody>
          <a:bodyPr wrap="square" rtlCol="0">
            <a:spAutoFit/>
          </a:bodyPr>
          <a:lstStyle/>
          <a:p>
            <a:pPr marL="285750" indent="-285750">
              <a:buFontTx/>
              <a:buChar char="-"/>
            </a:pPr>
            <a:r>
              <a:rPr lang="en-US" dirty="0"/>
              <a:t>Survey pharmacies in VT on staffing and hours for weekdays, Saturdays, and Sundays</a:t>
            </a:r>
          </a:p>
          <a:p>
            <a:pPr marL="285750" indent="-285750">
              <a:buFontTx/>
              <a:buChar char="-"/>
            </a:pPr>
            <a:r>
              <a:rPr lang="en-US" dirty="0"/>
              <a:t>Collected data for 87%</a:t>
            </a:r>
          </a:p>
        </p:txBody>
      </p:sp>
      <p:sp>
        <p:nvSpPr>
          <p:cNvPr id="14" name="TextBox 13">
            <a:extLst>
              <a:ext uri="{FF2B5EF4-FFF2-40B4-BE49-F238E27FC236}">
                <a16:creationId xmlns:a16="http://schemas.microsoft.com/office/drawing/2014/main" id="{36DD40ED-0CCB-3915-983F-D8ABFB2C42AA}"/>
              </a:ext>
            </a:extLst>
          </p:cNvPr>
          <p:cNvSpPr txBox="1"/>
          <p:nvPr/>
        </p:nvSpPr>
        <p:spPr>
          <a:xfrm>
            <a:off x="8270404" y="2475578"/>
            <a:ext cx="3459892" cy="923330"/>
          </a:xfrm>
          <a:prstGeom prst="rect">
            <a:avLst/>
          </a:prstGeom>
          <a:noFill/>
        </p:spPr>
        <p:txBody>
          <a:bodyPr wrap="square" rtlCol="0">
            <a:spAutoFit/>
          </a:bodyPr>
          <a:lstStyle/>
          <a:p>
            <a:pPr marL="285750" indent="-285750">
              <a:buFontTx/>
              <a:buChar char="-"/>
            </a:pPr>
            <a:r>
              <a:rPr lang="en-US" dirty="0" err="1"/>
              <a:t>OSMnX</a:t>
            </a:r>
            <a:r>
              <a:rPr lang="en-US" dirty="0"/>
              <a:t> road data</a:t>
            </a:r>
          </a:p>
          <a:p>
            <a:pPr marL="285750" indent="-285750">
              <a:buFontTx/>
              <a:buChar char="-"/>
            </a:pPr>
            <a:r>
              <a:rPr lang="en-US" dirty="0"/>
              <a:t>Speed limit data + distances </a:t>
            </a:r>
            <a:r>
              <a:rPr lang="en-US" dirty="0">
                <a:sym typeface="Wingdings" pitchFamily="2" charset="2"/>
              </a:rPr>
              <a:t> travel times </a:t>
            </a:r>
            <a:endParaRPr lang="en-US" dirty="0"/>
          </a:p>
        </p:txBody>
      </p:sp>
      <p:sp>
        <p:nvSpPr>
          <p:cNvPr id="15" name="TextBox 14">
            <a:extLst>
              <a:ext uri="{FF2B5EF4-FFF2-40B4-BE49-F238E27FC236}">
                <a16:creationId xmlns:a16="http://schemas.microsoft.com/office/drawing/2014/main" id="{1FCA35AC-1B9A-A861-294C-B12B8B78A931}"/>
              </a:ext>
            </a:extLst>
          </p:cNvPr>
          <p:cNvSpPr txBox="1"/>
          <p:nvPr/>
        </p:nvSpPr>
        <p:spPr>
          <a:xfrm>
            <a:off x="4441869" y="2471844"/>
            <a:ext cx="3731740" cy="1200329"/>
          </a:xfrm>
          <a:prstGeom prst="rect">
            <a:avLst/>
          </a:prstGeom>
          <a:noFill/>
        </p:spPr>
        <p:txBody>
          <a:bodyPr wrap="square" rtlCol="0">
            <a:spAutoFit/>
          </a:bodyPr>
          <a:lstStyle/>
          <a:p>
            <a:pPr marL="285750" indent="-285750">
              <a:buFontTx/>
              <a:buChar char="-"/>
            </a:pPr>
            <a:r>
              <a:rPr lang="en-US" dirty="0"/>
              <a:t>US Census Bureau ACS 2018-2022 </a:t>
            </a:r>
          </a:p>
          <a:p>
            <a:pPr marL="285750" indent="-285750">
              <a:buFontTx/>
              <a:buChar char="-"/>
            </a:pPr>
            <a:r>
              <a:rPr lang="en-US" dirty="0"/>
              <a:t>Total pop. at town-level </a:t>
            </a:r>
          </a:p>
          <a:p>
            <a:pPr marL="285750" indent="-285750">
              <a:buFontTx/>
              <a:buChar char="-"/>
            </a:pPr>
            <a:r>
              <a:rPr lang="en-US" dirty="0"/>
              <a:t>Town classifications as metro, micro, or rural</a:t>
            </a:r>
          </a:p>
        </p:txBody>
      </p:sp>
      <p:sp>
        <p:nvSpPr>
          <p:cNvPr id="3" name="Rectangle 2">
            <a:extLst>
              <a:ext uri="{FF2B5EF4-FFF2-40B4-BE49-F238E27FC236}">
                <a16:creationId xmlns:a16="http://schemas.microsoft.com/office/drawing/2014/main" id="{12990F98-E88A-CF78-147D-401AE64B37DF}"/>
              </a:ext>
            </a:extLst>
          </p:cNvPr>
          <p:cNvSpPr/>
          <p:nvPr/>
        </p:nvSpPr>
        <p:spPr>
          <a:xfrm>
            <a:off x="3328971" y="5836243"/>
            <a:ext cx="5500703" cy="8091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Town-level Accessibility Scores</a:t>
            </a:r>
          </a:p>
          <a:p>
            <a:pPr algn="ctr"/>
            <a:r>
              <a:rPr lang="en-US" dirty="0"/>
              <a:t>(Relative values representing approximation of pharmacists available per 10,000 residents)</a:t>
            </a:r>
          </a:p>
        </p:txBody>
      </p:sp>
      <p:sp>
        <p:nvSpPr>
          <p:cNvPr id="17" name="Down Arrow 16">
            <a:extLst>
              <a:ext uri="{FF2B5EF4-FFF2-40B4-BE49-F238E27FC236}">
                <a16:creationId xmlns:a16="http://schemas.microsoft.com/office/drawing/2014/main" id="{7044B9E3-B32F-3AD6-8B1C-FC29E21E82BE}"/>
              </a:ext>
            </a:extLst>
          </p:cNvPr>
          <p:cNvSpPr/>
          <p:nvPr/>
        </p:nvSpPr>
        <p:spPr>
          <a:xfrm>
            <a:off x="6117239" y="5023359"/>
            <a:ext cx="366995" cy="69314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Down Arrow 17">
            <a:extLst>
              <a:ext uri="{FF2B5EF4-FFF2-40B4-BE49-F238E27FC236}">
                <a16:creationId xmlns:a16="http://schemas.microsoft.com/office/drawing/2014/main" id="{3A178808-C6BC-006F-5C04-444D6A624652}"/>
              </a:ext>
            </a:extLst>
          </p:cNvPr>
          <p:cNvSpPr/>
          <p:nvPr/>
        </p:nvSpPr>
        <p:spPr>
          <a:xfrm rot="1787786">
            <a:off x="8947330" y="4057846"/>
            <a:ext cx="366995" cy="157565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a:extLst>
              <a:ext uri="{FF2B5EF4-FFF2-40B4-BE49-F238E27FC236}">
                <a16:creationId xmlns:a16="http://schemas.microsoft.com/office/drawing/2014/main" id="{0D7C1545-50C6-8574-279C-AB7E2DC2B694}"/>
              </a:ext>
            </a:extLst>
          </p:cNvPr>
          <p:cNvSpPr/>
          <p:nvPr/>
        </p:nvSpPr>
        <p:spPr>
          <a:xfrm rot="19798767">
            <a:off x="2940191" y="4125894"/>
            <a:ext cx="366995" cy="141668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38D55F48-9F71-FAB5-64A2-6A74CC264EFB}"/>
              </a:ext>
            </a:extLst>
          </p:cNvPr>
          <p:cNvSpPr txBox="1"/>
          <p:nvPr/>
        </p:nvSpPr>
        <p:spPr>
          <a:xfrm>
            <a:off x="4957501" y="3760320"/>
            <a:ext cx="2700474" cy="523220"/>
          </a:xfrm>
          <a:prstGeom prst="rect">
            <a:avLst/>
          </a:prstGeom>
          <a:noFill/>
        </p:spPr>
        <p:txBody>
          <a:bodyPr wrap="square" rtlCol="0">
            <a:spAutoFit/>
          </a:bodyPr>
          <a:lstStyle/>
          <a:p>
            <a:pPr algn="ctr"/>
            <a:r>
              <a:rPr lang="en-US" sz="2800" b="1" dirty="0"/>
              <a:t>E2SFCA</a:t>
            </a:r>
          </a:p>
        </p:txBody>
      </p:sp>
      <p:sp>
        <p:nvSpPr>
          <p:cNvPr id="8" name="TextBox 7">
            <a:extLst>
              <a:ext uri="{FF2B5EF4-FFF2-40B4-BE49-F238E27FC236}">
                <a16:creationId xmlns:a16="http://schemas.microsoft.com/office/drawing/2014/main" id="{363B62D1-E914-9D57-1E65-B730F9A0C83F}"/>
              </a:ext>
            </a:extLst>
          </p:cNvPr>
          <p:cNvSpPr txBox="1"/>
          <p:nvPr/>
        </p:nvSpPr>
        <p:spPr>
          <a:xfrm>
            <a:off x="5101612" y="4133027"/>
            <a:ext cx="2728912" cy="646331"/>
          </a:xfrm>
          <a:prstGeom prst="rect">
            <a:avLst/>
          </a:prstGeom>
          <a:noFill/>
        </p:spPr>
        <p:txBody>
          <a:bodyPr wrap="square" rtlCol="0">
            <a:spAutoFit/>
          </a:bodyPr>
          <a:lstStyle/>
          <a:p>
            <a:pPr marL="285750" indent="-285750">
              <a:buFontTx/>
              <a:buChar char="-"/>
            </a:pPr>
            <a:r>
              <a:rPr lang="en-US" dirty="0" err="1"/>
              <a:t>CyberGIS</a:t>
            </a:r>
            <a:r>
              <a:rPr lang="en-US" dirty="0"/>
              <a:t> – </a:t>
            </a:r>
            <a:r>
              <a:rPr lang="en-US" dirty="0" err="1"/>
              <a:t>Jupyter</a:t>
            </a:r>
            <a:endParaRPr lang="en-US" dirty="0"/>
          </a:p>
          <a:p>
            <a:pPr marL="285750" indent="-285750">
              <a:buFontTx/>
              <a:buChar char="-"/>
            </a:pPr>
            <a:r>
              <a:rPr lang="en-US" dirty="0"/>
              <a:t>Temporally-explicit</a:t>
            </a:r>
          </a:p>
        </p:txBody>
      </p:sp>
    </p:spTree>
    <p:extLst>
      <p:ext uri="{BB962C8B-B14F-4D97-AF65-F5344CB8AC3E}">
        <p14:creationId xmlns:p14="http://schemas.microsoft.com/office/powerpoint/2010/main" val="1680455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485CD5-E30E-6B60-018E-27D8AB65C282}"/>
              </a:ext>
            </a:extLst>
          </p:cNvPr>
          <p:cNvSpPr>
            <a:spLocks noGrp="1"/>
          </p:cNvSpPr>
          <p:nvPr>
            <p:ph type="title"/>
          </p:nvPr>
        </p:nvSpPr>
        <p:spPr/>
        <p:txBody>
          <a:bodyPr anchor="ctr">
            <a:normAutofit/>
          </a:bodyPr>
          <a:lstStyle/>
          <a:p>
            <a:pPr algn="ctr"/>
            <a:r>
              <a:rPr lang="en-US" sz="7200" b="1" dirty="0"/>
              <a:t>Results</a:t>
            </a:r>
          </a:p>
        </p:txBody>
      </p:sp>
    </p:spTree>
    <p:extLst>
      <p:ext uri="{BB962C8B-B14F-4D97-AF65-F5344CB8AC3E}">
        <p14:creationId xmlns:p14="http://schemas.microsoft.com/office/powerpoint/2010/main" val="3554509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AA6543-06D1-FA7C-2557-69E05F968D36}"/>
              </a:ext>
            </a:extLst>
          </p:cNvPr>
          <p:cNvSpPr>
            <a:spLocks noGrp="1"/>
          </p:cNvSpPr>
          <p:nvPr>
            <p:ph type="title"/>
          </p:nvPr>
        </p:nvSpPr>
        <p:spPr>
          <a:xfrm>
            <a:off x="290171" y="149006"/>
            <a:ext cx="10515600" cy="1325563"/>
          </a:xfrm>
        </p:spPr>
        <p:txBody>
          <a:bodyPr/>
          <a:lstStyle/>
          <a:p>
            <a:r>
              <a:rPr lang="en-US" dirty="0"/>
              <a:t>Question 1: Spatial Dimension</a:t>
            </a:r>
            <a:br>
              <a:rPr lang="en-US" dirty="0"/>
            </a:br>
            <a:r>
              <a:rPr lang="en-US" dirty="0"/>
              <a:t>of Access</a:t>
            </a:r>
          </a:p>
        </p:txBody>
      </p:sp>
      <p:sp>
        <p:nvSpPr>
          <p:cNvPr id="7" name="TextBox 6">
            <a:extLst>
              <a:ext uri="{FF2B5EF4-FFF2-40B4-BE49-F238E27FC236}">
                <a16:creationId xmlns:a16="http://schemas.microsoft.com/office/drawing/2014/main" id="{362A0E95-16B9-0BDA-4738-CC7C4CF8013E}"/>
              </a:ext>
            </a:extLst>
          </p:cNvPr>
          <p:cNvSpPr txBox="1"/>
          <p:nvPr/>
        </p:nvSpPr>
        <p:spPr>
          <a:xfrm>
            <a:off x="464371" y="3674143"/>
            <a:ext cx="7094910" cy="2677656"/>
          </a:xfrm>
          <a:prstGeom prst="rect">
            <a:avLst/>
          </a:prstGeom>
          <a:noFill/>
        </p:spPr>
        <p:txBody>
          <a:bodyPr wrap="square" rtlCol="0">
            <a:spAutoFit/>
          </a:bodyPr>
          <a:lstStyle/>
          <a:p>
            <a:pPr marL="685800" indent="-685800">
              <a:buFont typeface="Arial" panose="020B0604020202020204" pitchFamily="34" charset="0"/>
              <a:buChar char="•"/>
            </a:pPr>
            <a:r>
              <a:rPr lang="en-US" sz="2800" dirty="0"/>
              <a:t>Some of the highest accessibility found in metro / micro regions</a:t>
            </a:r>
          </a:p>
          <a:p>
            <a:pPr marL="685800" indent="-685800">
              <a:buFont typeface="Arial" panose="020B0604020202020204" pitchFamily="34" charset="0"/>
              <a:buChar char="•"/>
            </a:pPr>
            <a:r>
              <a:rPr lang="en-US" sz="2800" dirty="0"/>
              <a:t>28% decreased access for rural towns compared to metro</a:t>
            </a:r>
          </a:p>
          <a:p>
            <a:pPr marL="685800" indent="-685800">
              <a:buFont typeface="Arial" panose="020B0604020202020204" pitchFamily="34" charset="0"/>
              <a:buChar char="•"/>
            </a:pPr>
            <a:r>
              <a:rPr lang="en-US" sz="2800" dirty="0"/>
              <a:t>Significant difference in mean access:</a:t>
            </a:r>
          </a:p>
          <a:p>
            <a:r>
              <a:rPr lang="en-US" sz="2800" dirty="0"/>
              <a:t>	   (H(2) = 14.2, p &lt; 0.001)</a:t>
            </a:r>
          </a:p>
        </p:txBody>
      </p:sp>
      <p:graphicFrame>
        <p:nvGraphicFramePr>
          <p:cNvPr id="8" name="Table 7">
            <a:extLst>
              <a:ext uri="{FF2B5EF4-FFF2-40B4-BE49-F238E27FC236}">
                <a16:creationId xmlns:a16="http://schemas.microsoft.com/office/drawing/2014/main" id="{3C4FCE94-4F02-E815-D091-6BFBDE19E0E9}"/>
              </a:ext>
            </a:extLst>
          </p:cNvPr>
          <p:cNvGraphicFramePr>
            <a:graphicFrameLocks noGrp="1"/>
          </p:cNvGraphicFramePr>
          <p:nvPr>
            <p:extLst>
              <p:ext uri="{D42A27DB-BD31-4B8C-83A1-F6EECF244321}">
                <p14:modId xmlns:p14="http://schemas.microsoft.com/office/powerpoint/2010/main" val="3264052659"/>
              </p:ext>
            </p:extLst>
          </p:nvPr>
        </p:nvGraphicFramePr>
        <p:xfrm>
          <a:off x="1128246" y="1637166"/>
          <a:ext cx="6172023" cy="1874380"/>
        </p:xfrm>
        <a:graphic>
          <a:graphicData uri="http://schemas.openxmlformats.org/drawingml/2006/table">
            <a:tbl>
              <a:tblPr firstRow="1" bandRow="1">
                <a:tableStyleId>{5C22544A-7EE6-4342-B048-85BDC9FD1C3A}</a:tableStyleId>
              </a:tblPr>
              <a:tblGrid>
                <a:gridCol w="3991043">
                  <a:extLst>
                    <a:ext uri="{9D8B030D-6E8A-4147-A177-3AD203B41FA5}">
                      <a16:colId xmlns:a16="http://schemas.microsoft.com/office/drawing/2014/main" val="3801216046"/>
                    </a:ext>
                  </a:extLst>
                </a:gridCol>
                <a:gridCol w="2180980">
                  <a:extLst>
                    <a:ext uri="{9D8B030D-6E8A-4147-A177-3AD203B41FA5}">
                      <a16:colId xmlns:a16="http://schemas.microsoft.com/office/drawing/2014/main" val="4201157554"/>
                    </a:ext>
                  </a:extLst>
                </a:gridCol>
              </a:tblGrid>
              <a:tr h="684556">
                <a:tc>
                  <a:txBody>
                    <a:bodyPr/>
                    <a:lstStyle/>
                    <a:p>
                      <a:r>
                        <a:rPr lang="en-US" dirty="0"/>
                        <a:t>Town Type</a:t>
                      </a:r>
                    </a:p>
                  </a:txBody>
                  <a:tcPr/>
                </a:tc>
                <a:tc>
                  <a:txBody>
                    <a:bodyPr/>
                    <a:lstStyle/>
                    <a:p>
                      <a:r>
                        <a:rPr lang="en-US" dirty="0"/>
                        <a:t>Mean Weekday Accessibility</a:t>
                      </a:r>
                    </a:p>
                  </a:txBody>
                  <a:tcPr/>
                </a:tc>
                <a:extLst>
                  <a:ext uri="{0D108BD9-81ED-4DB2-BD59-A6C34878D82A}">
                    <a16:rowId xmlns:a16="http://schemas.microsoft.com/office/drawing/2014/main" val="1997578112"/>
                  </a:ext>
                </a:extLst>
              </a:tr>
              <a:tr h="396608">
                <a:tc>
                  <a:txBody>
                    <a:bodyPr/>
                    <a:lstStyle/>
                    <a:p>
                      <a:r>
                        <a:rPr lang="en-US" dirty="0"/>
                        <a:t>Metropolitan</a:t>
                      </a:r>
                    </a:p>
                  </a:txBody>
                  <a:tcPr/>
                </a:tc>
                <a:tc>
                  <a:txBody>
                    <a:bodyPr/>
                    <a:lstStyle/>
                    <a:p>
                      <a:r>
                        <a:rPr lang="en-US" dirty="0"/>
                        <a:t>4.20</a:t>
                      </a:r>
                    </a:p>
                  </a:txBody>
                  <a:tcPr/>
                </a:tc>
                <a:extLst>
                  <a:ext uri="{0D108BD9-81ED-4DB2-BD59-A6C34878D82A}">
                    <a16:rowId xmlns:a16="http://schemas.microsoft.com/office/drawing/2014/main" val="2482297196"/>
                  </a:ext>
                </a:extLst>
              </a:tr>
              <a:tr h="396608">
                <a:tc>
                  <a:txBody>
                    <a:bodyPr/>
                    <a:lstStyle/>
                    <a:p>
                      <a:r>
                        <a:rPr lang="en-US" dirty="0"/>
                        <a:t>Micropolitan</a:t>
                      </a:r>
                    </a:p>
                  </a:txBody>
                  <a:tcPr/>
                </a:tc>
                <a:tc>
                  <a:txBody>
                    <a:bodyPr/>
                    <a:lstStyle/>
                    <a:p>
                      <a:r>
                        <a:rPr lang="en-US" dirty="0"/>
                        <a:t>4.25</a:t>
                      </a:r>
                    </a:p>
                  </a:txBody>
                  <a:tcPr/>
                </a:tc>
                <a:extLst>
                  <a:ext uri="{0D108BD9-81ED-4DB2-BD59-A6C34878D82A}">
                    <a16:rowId xmlns:a16="http://schemas.microsoft.com/office/drawing/2014/main" val="635605842"/>
                  </a:ext>
                </a:extLst>
              </a:tr>
              <a:tr h="396608">
                <a:tc>
                  <a:txBody>
                    <a:bodyPr/>
                    <a:lstStyle/>
                    <a:p>
                      <a:r>
                        <a:rPr lang="en-US" dirty="0"/>
                        <a:t>Rural</a:t>
                      </a:r>
                    </a:p>
                  </a:txBody>
                  <a:tcPr/>
                </a:tc>
                <a:tc>
                  <a:txBody>
                    <a:bodyPr/>
                    <a:lstStyle/>
                    <a:p>
                      <a:r>
                        <a:rPr lang="en-US" dirty="0"/>
                        <a:t>3.01</a:t>
                      </a:r>
                    </a:p>
                  </a:txBody>
                  <a:tcPr/>
                </a:tc>
                <a:extLst>
                  <a:ext uri="{0D108BD9-81ED-4DB2-BD59-A6C34878D82A}">
                    <a16:rowId xmlns:a16="http://schemas.microsoft.com/office/drawing/2014/main" val="1735077821"/>
                  </a:ext>
                </a:extLst>
              </a:tr>
            </a:tbl>
          </a:graphicData>
        </a:graphic>
      </p:graphicFrame>
      <p:sp>
        <p:nvSpPr>
          <p:cNvPr id="2" name="TextBox 1">
            <a:extLst>
              <a:ext uri="{FF2B5EF4-FFF2-40B4-BE49-F238E27FC236}">
                <a16:creationId xmlns:a16="http://schemas.microsoft.com/office/drawing/2014/main" id="{369C62D4-BA23-2A3A-F99D-9093FAB09A41}"/>
              </a:ext>
            </a:extLst>
          </p:cNvPr>
          <p:cNvSpPr txBox="1"/>
          <p:nvPr/>
        </p:nvSpPr>
        <p:spPr>
          <a:xfrm>
            <a:off x="7402034" y="6351800"/>
            <a:ext cx="4789966" cy="276999"/>
          </a:xfrm>
          <a:prstGeom prst="rect">
            <a:avLst/>
          </a:prstGeom>
          <a:noFill/>
        </p:spPr>
        <p:txBody>
          <a:bodyPr wrap="none" rtlCol="0">
            <a:spAutoFit/>
          </a:bodyPr>
          <a:lstStyle/>
          <a:p>
            <a:r>
              <a:rPr lang="en-US" sz="1200" b="1" dirty="0"/>
              <a:t>Figure 2. </a:t>
            </a:r>
            <a:r>
              <a:rPr lang="en-US" sz="1200" dirty="0"/>
              <a:t>Spatial accessibility during conventional weekday business hours</a:t>
            </a:r>
          </a:p>
        </p:txBody>
      </p:sp>
      <p:pic>
        <p:nvPicPr>
          <p:cNvPr id="6" name="Picture 5">
            <a:extLst>
              <a:ext uri="{FF2B5EF4-FFF2-40B4-BE49-F238E27FC236}">
                <a16:creationId xmlns:a16="http://schemas.microsoft.com/office/drawing/2014/main" id="{7EB2900F-71D8-8F1C-7923-0CA5654F1F09}"/>
              </a:ext>
            </a:extLst>
          </p:cNvPr>
          <p:cNvPicPr>
            <a:picLocks noChangeAspect="1"/>
          </p:cNvPicPr>
          <p:nvPr/>
        </p:nvPicPr>
        <p:blipFill>
          <a:blip r:embed="rId3"/>
          <a:stretch>
            <a:fillRect/>
          </a:stretch>
        </p:blipFill>
        <p:spPr>
          <a:xfrm>
            <a:off x="8012223" y="375311"/>
            <a:ext cx="3569588" cy="5811176"/>
          </a:xfrm>
          <a:prstGeom prst="rect">
            <a:avLst/>
          </a:prstGeom>
        </p:spPr>
      </p:pic>
    </p:spTree>
    <p:extLst>
      <p:ext uri="{BB962C8B-B14F-4D97-AF65-F5344CB8AC3E}">
        <p14:creationId xmlns:p14="http://schemas.microsoft.com/office/powerpoint/2010/main" val="7552609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19779</TotalTime>
  <Words>1113</Words>
  <Application>Microsoft Macintosh PowerPoint</Application>
  <PresentationFormat>Widescreen</PresentationFormat>
  <Paragraphs>161</Paragraphs>
  <Slides>16</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Aptos</vt:lpstr>
      <vt:lpstr>Arial</vt:lpstr>
      <vt:lpstr>Calibri</vt:lpstr>
      <vt:lpstr>Calibri Light</vt:lpstr>
      <vt:lpstr>Times New Roman</vt:lpstr>
      <vt:lpstr>Wingdings</vt:lpstr>
      <vt:lpstr>Office Theme</vt:lpstr>
      <vt:lpstr>Assessing the Spatio-Temporal Accessibility of Pharmacy Care in Vermont, USA</vt:lpstr>
      <vt:lpstr>Why does access to pharmacy care matter?</vt:lpstr>
      <vt:lpstr>Study Purpose: </vt:lpstr>
      <vt:lpstr>Study Area</vt:lpstr>
      <vt:lpstr>Research Questions</vt:lpstr>
      <vt:lpstr>Method: E2SFCA  (Enhanced 2-Step Floating Catchment Area Method)</vt:lpstr>
      <vt:lpstr>Data and Methods</vt:lpstr>
      <vt:lpstr>Results</vt:lpstr>
      <vt:lpstr>Question 1: Spatial Dimension of Access</vt:lpstr>
      <vt:lpstr>Question 2: Temporal Dimension of Access</vt:lpstr>
      <vt:lpstr>Question 2: Temporal Dimension of Access Cont. </vt:lpstr>
      <vt:lpstr>Late-Night Accessibility</vt:lpstr>
      <vt:lpstr>Question 3: Spatiotemporal Variation in Access</vt:lpstr>
      <vt:lpstr>Quesition 3: Spatiotemporal Variation Cont. </vt:lpstr>
      <vt:lpstr>Conclusions</vt:lpstr>
      <vt:lpstr>Thank you.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Assessing the Spatio-Temporal Accessibility of Pharmacy Care in Vermont, USA</dc:title>
  <dc:creator>Roubin, Samuel Tomlin (Sam)</dc:creator>
  <cp:lastModifiedBy>Roubin, Samuel Tomlin (Sam)</cp:lastModifiedBy>
  <cp:revision>10</cp:revision>
  <dcterms:created xsi:type="dcterms:W3CDTF">2024-03-26T06:46:44Z</dcterms:created>
  <dcterms:modified xsi:type="dcterms:W3CDTF">2024-09-10T15:34:44Z</dcterms:modified>
</cp:coreProperties>
</file>

<file path=docProps/thumbnail.jpeg>
</file>